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6" r:id="rId4"/>
    <p:sldId id="260" r:id="rId5"/>
    <p:sldId id="287" r:id="rId6"/>
    <p:sldId id="265" r:id="rId7"/>
    <p:sldId id="269" r:id="rId8"/>
    <p:sldId id="277" r:id="rId9"/>
    <p:sldId id="263" r:id="rId10"/>
    <p:sldId id="266" r:id="rId11"/>
    <p:sldId id="268" r:id="rId12"/>
    <p:sldId id="280" r:id="rId13"/>
    <p:sldId id="270" r:id="rId14"/>
    <p:sldId id="272" r:id="rId15"/>
    <p:sldId id="274" r:id="rId16"/>
    <p:sldId id="271" r:id="rId17"/>
    <p:sldId id="279" r:id="rId18"/>
    <p:sldId id="281" r:id="rId19"/>
    <p:sldId id="284" r:id="rId20"/>
    <p:sldId id="283" r:id="rId21"/>
    <p:sldId id="285" r:id="rId22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D9"/>
    <a:srgbClr val="A13094"/>
    <a:srgbClr val="FFFFFF"/>
    <a:srgbClr val="6A3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Clic pentru a edita stilul de subtitlu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36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8189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8357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92769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0314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39618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5291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36998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95968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380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stituent i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2501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3E8AD-4F80-492A-97A9-79DD5BB5D54F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3495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tre-planete.info" TargetMode="External"/><Relationship Id="rId3" Type="http://schemas.openxmlformats.org/officeDocument/2006/relationships/hyperlink" Target="https://www.nationalgeographic.fr" TargetMode="External"/><Relationship Id="rId7" Type="http://schemas.openxmlformats.org/officeDocument/2006/relationships/hyperlink" Target="Https://www.futura-science.com" TargetMode="External"/><Relationship Id="rId2" Type="http://schemas.openxmlformats.org/officeDocument/2006/relationships/hyperlink" Target="https://www.weadapt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cheresse.info" TargetMode="External"/><Relationship Id="rId5" Type="http://schemas.openxmlformats.org/officeDocument/2006/relationships/hyperlink" Target="https://fr.m.wikipedia.org" TargetMode="External"/><Relationship Id="rId10" Type="http://schemas.openxmlformats.org/officeDocument/2006/relationships/hyperlink" Target="https://www.science-et-vie.com" TargetMode="External"/><Relationship Id="rId4" Type="http://schemas.openxmlformats.org/officeDocument/2006/relationships/hyperlink" Target="https://weactforgood.com" TargetMode="External"/><Relationship Id="rId9" Type="http://schemas.openxmlformats.org/officeDocument/2006/relationships/hyperlink" Target="https://caminteresse.f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ro-RO" sz="5000" b="1" err="1">
                <a:solidFill>
                  <a:srgbClr val="FF00D9"/>
                </a:solidFill>
                <a:latin typeface="TimesNewRomanPSMT"/>
                <a:ea typeface="Meiryo"/>
                <a:cs typeface="Calibri Light"/>
              </a:rPr>
              <a:t>L'avenir</a:t>
            </a:r>
            <a:r>
              <a:rPr lang="ro-RO" sz="5000" b="1">
                <a:solidFill>
                  <a:srgbClr val="FF00D9"/>
                </a:solidFill>
                <a:latin typeface="TimesNewRomanPSMT"/>
                <a:ea typeface="Meiryo"/>
                <a:cs typeface="Calibri Light"/>
              </a:rPr>
              <a:t> de </a:t>
            </a:r>
            <a:r>
              <a:rPr lang="ro-RO" sz="5000" b="1" err="1">
                <a:solidFill>
                  <a:srgbClr val="FF00D9"/>
                </a:solidFill>
                <a:latin typeface="TimesNewRomanPSMT"/>
                <a:ea typeface="Meiryo"/>
                <a:cs typeface="Calibri Light"/>
              </a:rPr>
              <a:t>l'humanité-une</a:t>
            </a:r>
            <a:r>
              <a:rPr lang="ro-RO" sz="5000" b="1">
                <a:solidFill>
                  <a:srgbClr val="FF00D9"/>
                </a:solidFill>
                <a:latin typeface="TimesNewRomanPSMT"/>
                <a:ea typeface="Meiryo"/>
                <a:cs typeface="Calibri Light"/>
              </a:rPr>
              <a:t> </a:t>
            </a:r>
            <a:r>
              <a:rPr lang="ro-RO" sz="5000" b="1" err="1">
                <a:solidFill>
                  <a:srgbClr val="FF00D9"/>
                </a:solidFill>
                <a:latin typeface="TimesNewRomanPSMT"/>
                <a:ea typeface="Meiryo"/>
                <a:cs typeface="Calibri Light"/>
              </a:rPr>
              <a:t>vision</a:t>
            </a:r>
            <a:r>
              <a:rPr lang="ro-RO" sz="5000" b="1">
                <a:solidFill>
                  <a:srgbClr val="FF00D9"/>
                </a:solidFill>
                <a:latin typeface="TimesNewRomanPSMT"/>
                <a:ea typeface="Meiryo"/>
                <a:cs typeface="Calibri Light"/>
              </a:rPr>
              <a:t> </a:t>
            </a:r>
            <a:r>
              <a:rPr lang="ro-RO" sz="5000" b="1" err="1">
                <a:solidFill>
                  <a:srgbClr val="FF00D9"/>
                </a:solidFill>
                <a:latin typeface="TimesNewRomanPSMT"/>
                <a:ea typeface="Meiryo"/>
                <a:cs typeface="Calibri Light"/>
              </a:rPr>
              <a:t>scientifique</a:t>
            </a:r>
            <a:r>
              <a:rPr lang="ro-RO" sz="5000" b="1">
                <a:solidFill>
                  <a:srgbClr val="FF00D9"/>
                </a:solidFill>
                <a:latin typeface="TimesNewRomanPSMT"/>
                <a:ea typeface="Meiryo"/>
                <a:cs typeface="Calibri Light"/>
              </a:rPr>
              <a:t> </a:t>
            </a:r>
            <a:r>
              <a:rPr lang="ro-RO" sz="5000" b="1" err="1">
                <a:solidFill>
                  <a:srgbClr val="FF00D9"/>
                </a:solidFill>
                <a:latin typeface="TimesNewRomanPSMT"/>
                <a:ea typeface="Meiryo"/>
                <a:cs typeface="Calibri Light"/>
              </a:rPr>
              <a:t>risquée</a:t>
            </a:r>
            <a:r>
              <a:rPr lang="ro-RO" sz="5000" b="1">
                <a:solidFill>
                  <a:srgbClr val="FF00D9"/>
                </a:solidFill>
                <a:latin typeface="TimesNewRomanPSMT"/>
                <a:ea typeface="Meiryo"/>
                <a:cs typeface="Calibri Light"/>
              </a:rPr>
              <a:t>?</a:t>
            </a:r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o-RO">
                <a:solidFill>
                  <a:schemeClr val="bg1"/>
                </a:solidFill>
                <a:latin typeface="TimesNewRomanPSMT"/>
                <a:cs typeface="Calibri"/>
              </a:rPr>
              <a:t>Comment </a:t>
            </a:r>
            <a:r>
              <a:rPr lang="ro-RO" err="1">
                <a:solidFill>
                  <a:schemeClr val="bg1"/>
                </a:solidFill>
                <a:latin typeface="TimesNewRomanPSMT"/>
                <a:cs typeface="Calibri"/>
              </a:rPr>
              <a:t>les</a:t>
            </a:r>
            <a:r>
              <a:rPr lang="ro-RO">
                <a:solidFill>
                  <a:schemeClr val="bg1"/>
                </a:solidFill>
                <a:latin typeface="TimesNewRomanPSMT"/>
                <a:cs typeface="Calibri"/>
              </a:rPr>
              <a:t> </a:t>
            </a:r>
            <a:r>
              <a:rPr lang="ro-RO" err="1">
                <a:solidFill>
                  <a:schemeClr val="bg1"/>
                </a:solidFill>
                <a:latin typeface="TimesNewRomanPSMT"/>
                <a:cs typeface="Calibri"/>
              </a:rPr>
              <a:t>prouesses</a:t>
            </a:r>
            <a:r>
              <a:rPr lang="ro-RO">
                <a:solidFill>
                  <a:schemeClr val="bg1"/>
                </a:solidFill>
                <a:latin typeface="TimesNewRomanPSMT"/>
                <a:cs typeface="Calibri"/>
              </a:rPr>
              <a:t> des </a:t>
            </a:r>
            <a:r>
              <a:rPr lang="ro-RO" err="1">
                <a:solidFill>
                  <a:schemeClr val="bg1"/>
                </a:solidFill>
                <a:latin typeface="TimesNewRomanPSMT"/>
                <a:cs typeface="Calibri"/>
              </a:rPr>
              <a:t>scientifiques</a:t>
            </a:r>
            <a:r>
              <a:rPr lang="ro-RO">
                <a:solidFill>
                  <a:schemeClr val="bg1"/>
                </a:solidFill>
                <a:latin typeface="TimesNewRomanPSMT"/>
                <a:cs typeface="Calibri"/>
              </a:rPr>
              <a:t> </a:t>
            </a:r>
            <a:r>
              <a:rPr lang="ro-RO" err="1">
                <a:solidFill>
                  <a:schemeClr val="bg1"/>
                </a:solidFill>
                <a:latin typeface="TimesNewRomanPSMT"/>
                <a:cs typeface="Calibri"/>
              </a:rPr>
              <a:t>modélisent</a:t>
            </a:r>
            <a:r>
              <a:rPr lang="ro-RO">
                <a:solidFill>
                  <a:schemeClr val="bg1"/>
                </a:solidFill>
                <a:latin typeface="TimesNewRomanPSMT"/>
                <a:cs typeface="Calibri"/>
              </a:rPr>
              <a:t> </a:t>
            </a:r>
            <a:r>
              <a:rPr lang="ro-RO" err="1">
                <a:solidFill>
                  <a:schemeClr val="bg1"/>
                </a:solidFill>
                <a:latin typeface="TimesNewRomanPSMT"/>
                <a:cs typeface="Calibri"/>
              </a:rPr>
              <a:t>notre</a:t>
            </a:r>
            <a:r>
              <a:rPr lang="ro-RO">
                <a:solidFill>
                  <a:schemeClr val="bg1"/>
                </a:solidFill>
                <a:latin typeface="TimesNewRomanPSMT"/>
                <a:cs typeface="Calibri"/>
              </a:rPr>
              <a:t> </a:t>
            </a:r>
            <a:r>
              <a:rPr lang="ro-RO" err="1">
                <a:solidFill>
                  <a:schemeClr val="bg1"/>
                </a:solidFill>
                <a:latin typeface="TimesNewRomanPSMT"/>
                <a:cs typeface="Calibri"/>
              </a:rPr>
              <a:t>avenir</a:t>
            </a:r>
            <a:r>
              <a:rPr lang="ro-RO">
                <a:solidFill>
                  <a:schemeClr val="bg1"/>
                </a:solidFill>
                <a:latin typeface="TimesNewRomanPSMT"/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9979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4" descr="O imagine care conține munte, exterior, apă, natură&#10;&#10;Descriere generată automat">
            <a:extLst>
              <a:ext uri="{FF2B5EF4-FFF2-40B4-BE49-F238E27FC236}">
                <a16:creationId xmlns:a16="http://schemas.microsoft.com/office/drawing/2014/main" id="{E5B25DBB-4AA5-311C-CA4C-6825ECAC3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201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7C7C2C2F-43BF-CB57-47FA-B0742DAFA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ro-RO" sz="4000" i="1" u="sng" err="1">
                <a:cs typeface="Calibri Light"/>
              </a:rPr>
              <a:t>Les</a:t>
            </a:r>
            <a:r>
              <a:rPr lang="ro-RO" sz="4000" i="1" u="sng">
                <a:cs typeface="Calibri Light"/>
              </a:rPr>
              <a:t> </a:t>
            </a:r>
            <a:r>
              <a:rPr lang="ro-RO" sz="4000" i="1" u="sng" err="1">
                <a:cs typeface="Calibri Light"/>
              </a:rPr>
              <a:t>technologies</a:t>
            </a:r>
            <a:r>
              <a:rPr lang="ro-RO" sz="4000" i="1" u="sng">
                <a:cs typeface="Calibri Light"/>
              </a:rPr>
              <a:t> </a:t>
            </a:r>
            <a:r>
              <a:rPr lang="ro-RO" sz="4000" i="1" u="sng" err="1">
                <a:cs typeface="Calibri Light"/>
              </a:rPr>
              <a:t>pour</a:t>
            </a:r>
            <a:r>
              <a:rPr lang="ro-RO" sz="4000" i="1" u="sng">
                <a:cs typeface="Calibri Light"/>
              </a:rPr>
              <a:t> </a:t>
            </a:r>
            <a:r>
              <a:rPr lang="ro-RO" sz="4000" i="1" u="sng" err="1">
                <a:cs typeface="Calibri Light"/>
              </a:rPr>
              <a:t>prévenir</a:t>
            </a:r>
            <a:r>
              <a:rPr lang="ro-RO" sz="4000" i="1" u="sng">
                <a:cs typeface="Calibri Light"/>
              </a:rPr>
              <a:t> la fonte des </a:t>
            </a:r>
            <a:r>
              <a:rPr lang="ro-RO" sz="4000" i="1" u="sng" err="1">
                <a:cs typeface="Calibri Light"/>
              </a:rPr>
              <a:t>glaciers</a:t>
            </a:r>
            <a:endParaRPr lang="ro-RO" sz="4000" i="1" u="sng">
              <a:ea typeface="Calibri Light"/>
              <a:cs typeface="Calibri Light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573705D-93BE-E9B4-2255-0A1739B90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 sz="2400">
                <a:latin typeface="TimesNewRomanPSMT"/>
                <a:cs typeface="Calibri"/>
              </a:rPr>
              <a:t>Des </a:t>
            </a:r>
            <a:r>
              <a:rPr lang="ro-RO" sz="2400" err="1">
                <a:latin typeface="TimesNewRomanPSMT"/>
                <a:cs typeface="Calibri"/>
              </a:rPr>
              <a:t>chercheurs</a:t>
            </a:r>
            <a:r>
              <a:rPr lang="ro-RO" sz="2400">
                <a:latin typeface="TimesNewRomanPSMT"/>
                <a:cs typeface="Calibri"/>
              </a:rPr>
              <a:t> </a:t>
            </a:r>
            <a:r>
              <a:rPr lang="ro-RO" sz="2400" err="1">
                <a:latin typeface="TimesNewRomanPSMT"/>
                <a:cs typeface="Calibri"/>
              </a:rPr>
              <a:t>ont</a:t>
            </a:r>
            <a:r>
              <a:rPr lang="ro-RO" sz="2400">
                <a:latin typeface="TimesNewRomanPSMT"/>
                <a:cs typeface="Calibri"/>
              </a:rPr>
              <a:t> </a:t>
            </a:r>
            <a:r>
              <a:rPr lang="ro-RO" sz="2400" err="1">
                <a:latin typeface="TimesNewRomanPSMT"/>
                <a:cs typeface="Calibri"/>
              </a:rPr>
              <a:t>trouvé</a:t>
            </a:r>
            <a:r>
              <a:rPr lang="ro-RO" sz="2400">
                <a:latin typeface="TimesNewRomanPSMT"/>
                <a:cs typeface="Calibri"/>
              </a:rPr>
              <a:t> </a:t>
            </a:r>
            <a:r>
              <a:rPr lang="ro-RO" sz="2400" err="1">
                <a:latin typeface="TimesNewRomanPSMT"/>
                <a:cs typeface="Calibri"/>
              </a:rPr>
              <a:t>une</a:t>
            </a:r>
            <a:r>
              <a:rPr lang="ro-RO" sz="2400">
                <a:latin typeface="TimesNewRomanPSMT"/>
                <a:cs typeface="Calibri"/>
              </a:rPr>
              <a:t> </a:t>
            </a:r>
            <a:r>
              <a:rPr lang="ro-RO" sz="2400" err="1">
                <a:latin typeface="TimesNewRomanPSMT"/>
                <a:cs typeface="Calibri"/>
              </a:rPr>
              <a:t>solution</a:t>
            </a:r>
            <a:r>
              <a:rPr lang="ro-RO" sz="2400">
                <a:latin typeface="TimesNewRomanPSMT"/>
                <a:cs typeface="Calibri"/>
              </a:rPr>
              <a:t> </a:t>
            </a:r>
            <a:r>
              <a:rPr lang="ro-RO" sz="2400" err="1">
                <a:latin typeface="TimesNewRomanPSMT"/>
                <a:cs typeface="Calibri"/>
              </a:rPr>
              <a:t>pour</a:t>
            </a:r>
            <a:r>
              <a:rPr lang="ro-RO" sz="2400">
                <a:latin typeface="TimesNewRomanPSMT"/>
                <a:cs typeface="Calibri"/>
              </a:rPr>
              <a:t> </a:t>
            </a:r>
            <a:r>
              <a:rPr lang="ro-RO" sz="2400" err="1">
                <a:latin typeface="TimesNewRomanPSMT"/>
                <a:cs typeface="Calibri"/>
              </a:rPr>
              <a:t>êmphecher</a:t>
            </a:r>
            <a:r>
              <a:rPr lang="ro-RO" sz="2400">
                <a:latin typeface="TimesNewRomanPSMT"/>
                <a:cs typeface="Calibri"/>
              </a:rPr>
              <a:t> la fonte des </a:t>
            </a:r>
            <a:r>
              <a:rPr lang="ro-RO" sz="2400" err="1">
                <a:latin typeface="TimesNewRomanPSMT"/>
                <a:cs typeface="Calibri"/>
              </a:rPr>
              <a:t>glaciers</a:t>
            </a:r>
            <a:r>
              <a:rPr lang="ro-RO" sz="2400">
                <a:latin typeface="TimesNewRomanPSMT"/>
                <a:cs typeface="Calibri"/>
              </a:rPr>
              <a:t> en </a:t>
            </a:r>
            <a:r>
              <a:rPr lang="ro-RO" sz="2400" err="1">
                <a:latin typeface="TimesNewRomanPSMT"/>
                <a:cs typeface="Calibri"/>
              </a:rPr>
              <a:t>dispersant</a:t>
            </a:r>
            <a:r>
              <a:rPr lang="ro-RO" sz="2400">
                <a:latin typeface="TimesNewRomanPSMT"/>
                <a:cs typeface="Calibri"/>
              </a:rPr>
              <a:t> des </a:t>
            </a:r>
            <a:r>
              <a:rPr lang="ro-RO" sz="2400" err="1">
                <a:latin typeface="TimesNewRomanPSMT"/>
                <a:cs typeface="Calibri"/>
              </a:rPr>
              <a:t>millions</a:t>
            </a:r>
            <a:r>
              <a:rPr lang="ro-RO" sz="2400">
                <a:latin typeface="TimesNewRomanPSMT"/>
                <a:cs typeface="Calibri"/>
              </a:rPr>
              <a:t> de "</a:t>
            </a:r>
            <a:r>
              <a:rPr lang="ro-RO" sz="2400" err="1">
                <a:latin typeface="TimesNewRomanPSMT"/>
                <a:cs typeface="Calibri"/>
              </a:rPr>
              <a:t>perles</a:t>
            </a:r>
            <a:r>
              <a:rPr lang="ro-RO" sz="2400">
                <a:latin typeface="TimesNewRomanPSMT"/>
                <a:cs typeface="Calibri"/>
              </a:rPr>
              <a:t>" de </a:t>
            </a:r>
            <a:r>
              <a:rPr lang="ro-RO" sz="2400" err="1">
                <a:latin typeface="TimesNewRomanPSMT"/>
                <a:cs typeface="Calibri"/>
              </a:rPr>
              <a:t>verre</a:t>
            </a:r>
            <a:r>
              <a:rPr lang="ro-RO" sz="2400">
                <a:latin typeface="TimesNewRomanPSMT"/>
                <a:cs typeface="Calibri"/>
              </a:rPr>
              <a:t> à </a:t>
            </a:r>
            <a:r>
              <a:rPr lang="ro-RO" sz="2400" err="1">
                <a:latin typeface="TimesNewRomanPSMT"/>
                <a:cs typeface="Calibri"/>
              </a:rPr>
              <a:t>leur</a:t>
            </a:r>
            <a:r>
              <a:rPr lang="ro-RO" sz="2400">
                <a:latin typeface="TimesNewRomanPSMT"/>
                <a:cs typeface="Calibri"/>
              </a:rPr>
              <a:t> </a:t>
            </a:r>
            <a:r>
              <a:rPr lang="ro-RO" sz="2400" err="1">
                <a:latin typeface="TimesNewRomanPSMT"/>
                <a:cs typeface="Calibri"/>
              </a:rPr>
              <a:t>surface</a:t>
            </a:r>
            <a:r>
              <a:rPr lang="ro-RO" sz="2400">
                <a:latin typeface="TimesNewRomanPSMT"/>
                <a:cs typeface="Calibri"/>
              </a:rPr>
              <a:t>.</a:t>
            </a:r>
            <a:endParaRPr lang="ro-RO" sz="2400">
              <a:latin typeface="TimesNewRomanPSMT"/>
              <a:ea typeface="Calibri"/>
              <a:cs typeface="Calibri"/>
            </a:endParaRPr>
          </a:p>
          <a:p>
            <a:endParaRPr lang="ro-RO" sz="2400">
              <a:latin typeface="TimesNewRomanPSMT"/>
              <a:cs typeface="Calibri"/>
            </a:endParaRPr>
          </a:p>
          <a:p>
            <a:r>
              <a:rPr lang="ro-RO" sz="2400" err="1">
                <a:latin typeface="TimesNewRomanPSMT"/>
                <a:cs typeface="Calibri"/>
              </a:rPr>
              <a:t>Ces</a:t>
            </a:r>
            <a:r>
              <a:rPr lang="ro-RO" sz="2400">
                <a:latin typeface="TimesNewRomanPSMT"/>
                <a:cs typeface="Calibri"/>
              </a:rPr>
              <a:t> "</a:t>
            </a:r>
            <a:r>
              <a:rPr lang="ro-RO" sz="2400" err="1">
                <a:latin typeface="TimesNewRomanPSMT"/>
                <a:cs typeface="Calibri"/>
              </a:rPr>
              <a:t>perles</a:t>
            </a:r>
            <a:r>
              <a:rPr lang="ro-RO" sz="2400">
                <a:latin typeface="TimesNewRomanPSMT"/>
                <a:cs typeface="Calibri"/>
              </a:rPr>
              <a:t>" de </a:t>
            </a:r>
            <a:r>
              <a:rPr lang="ro-RO" sz="2400" err="1">
                <a:latin typeface="TimesNewRomanPSMT"/>
                <a:cs typeface="Calibri"/>
              </a:rPr>
              <a:t>verre-contribuieraient</a:t>
            </a:r>
            <a:r>
              <a:rPr lang="ro-RO" sz="2400">
                <a:latin typeface="TimesNewRomanPSMT"/>
                <a:cs typeface="Calibri"/>
              </a:rPr>
              <a:t> à </a:t>
            </a:r>
            <a:r>
              <a:rPr lang="ro-RO" sz="2400" err="1">
                <a:latin typeface="TimesNewRomanPSMT"/>
                <a:cs typeface="Calibri"/>
              </a:rPr>
              <a:t>retarder</a:t>
            </a:r>
            <a:r>
              <a:rPr lang="ro-RO" sz="2400">
                <a:latin typeface="TimesNewRomanPSMT"/>
                <a:cs typeface="Calibri"/>
              </a:rPr>
              <a:t> la fonte des </a:t>
            </a:r>
            <a:r>
              <a:rPr lang="ro-RO" sz="2400" err="1">
                <a:latin typeface="TimesNewRomanPSMT"/>
                <a:cs typeface="Calibri"/>
              </a:rPr>
              <a:t>glaciers</a:t>
            </a:r>
            <a:endParaRPr lang="ro-RO" sz="2400">
              <a:latin typeface="TimesNewRomanPSMT"/>
              <a:ea typeface="Calibri"/>
              <a:cs typeface="Calibri"/>
            </a:endParaRPr>
          </a:p>
          <a:p>
            <a:pPr marL="0" indent="0">
              <a:buNone/>
            </a:pPr>
            <a:r>
              <a:rPr lang="ro-RO" sz="2400">
                <a:latin typeface="TimesNewRomanPSMT"/>
                <a:cs typeface="Calibri"/>
              </a:rPr>
              <a:t>                                       -</a:t>
            </a:r>
            <a:r>
              <a:rPr lang="ro-RO" sz="2400" err="1">
                <a:latin typeface="TimesNewRomanPSMT"/>
                <a:cs typeface="Calibri"/>
              </a:rPr>
              <a:t>réfléchissent</a:t>
            </a:r>
            <a:r>
              <a:rPr lang="ro-RO" sz="2400">
                <a:latin typeface="TimesNewRomanPSMT"/>
                <a:cs typeface="Calibri"/>
              </a:rPr>
              <a:t> la </a:t>
            </a:r>
            <a:r>
              <a:rPr lang="ro-RO" sz="2400" err="1">
                <a:latin typeface="TimesNewRomanPSMT"/>
                <a:cs typeface="Calibri"/>
              </a:rPr>
              <a:t>lumière</a:t>
            </a:r>
            <a:r>
              <a:rPr lang="ro-RO" sz="2400">
                <a:latin typeface="TimesNewRomanPSMT"/>
                <a:cs typeface="Calibri"/>
              </a:rPr>
              <a:t> du </a:t>
            </a:r>
            <a:r>
              <a:rPr lang="ro-RO" sz="2400" err="1">
                <a:latin typeface="TimesNewRomanPSMT"/>
                <a:cs typeface="Calibri"/>
              </a:rPr>
              <a:t>soleil</a:t>
            </a:r>
            <a:r>
              <a:rPr lang="ro-RO" sz="2400">
                <a:latin typeface="TimesNewRomanPSMT"/>
                <a:cs typeface="Calibri"/>
              </a:rPr>
              <a:t> et </a:t>
            </a:r>
            <a:r>
              <a:rPr lang="ro-RO" sz="2400" err="1">
                <a:latin typeface="TimesNewRomanPSMT"/>
                <a:cs typeface="Calibri"/>
              </a:rPr>
              <a:t>ralantissent</a:t>
            </a:r>
            <a:r>
              <a:rPr lang="ro-RO" sz="2400">
                <a:latin typeface="TimesNewRomanPSMT"/>
                <a:cs typeface="Calibri"/>
              </a:rPr>
              <a:t> </a:t>
            </a:r>
            <a:r>
              <a:rPr lang="ro-RO" sz="2400" err="1">
                <a:latin typeface="TimesNewRomanPSMT"/>
                <a:cs typeface="Calibri"/>
              </a:rPr>
              <a:t>ainsi</a:t>
            </a:r>
            <a:r>
              <a:rPr lang="ro-RO" sz="2400">
                <a:latin typeface="TimesNewRomanPSMT"/>
                <a:cs typeface="Calibri"/>
              </a:rPr>
              <a:t> le </a:t>
            </a:r>
            <a:r>
              <a:rPr lang="ro-RO" sz="2400" err="1">
                <a:latin typeface="TimesNewRomanPSMT"/>
                <a:cs typeface="Calibri"/>
              </a:rPr>
              <a:t>processus</a:t>
            </a:r>
            <a:r>
              <a:rPr lang="ro-RO" sz="2400">
                <a:latin typeface="TimesNewRomanPSMT"/>
                <a:cs typeface="Calibri"/>
              </a:rPr>
              <a:t> </a:t>
            </a:r>
            <a:r>
              <a:rPr lang="ro-RO" sz="2400" err="1">
                <a:latin typeface="TimesNewRomanPSMT"/>
                <a:cs typeface="Calibri"/>
              </a:rPr>
              <a:t>causé</a:t>
            </a:r>
            <a:r>
              <a:rPr lang="ro-RO" sz="2400">
                <a:latin typeface="TimesNewRomanPSMT"/>
                <a:cs typeface="Calibri"/>
              </a:rPr>
              <a:t> par le </a:t>
            </a:r>
            <a:r>
              <a:rPr lang="ro-RO" sz="2400" err="1">
                <a:latin typeface="TimesNewRomanPSMT"/>
                <a:cs typeface="Calibri"/>
              </a:rPr>
              <a:t>réchauffemment</a:t>
            </a:r>
            <a:r>
              <a:rPr lang="ro-RO" sz="2400">
                <a:latin typeface="TimesNewRomanPSMT"/>
                <a:cs typeface="Calibri"/>
              </a:rPr>
              <a:t> </a:t>
            </a:r>
            <a:r>
              <a:rPr lang="ro-RO" sz="2400" err="1">
                <a:latin typeface="TimesNewRomanPSMT"/>
                <a:cs typeface="Calibri"/>
              </a:rPr>
              <a:t>climatique</a:t>
            </a:r>
            <a:r>
              <a:rPr lang="ro-RO" sz="2400">
                <a:latin typeface="TimesNewRomanPSMT"/>
                <a:cs typeface="Calibri"/>
              </a:rPr>
              <a:t>.</a:t>
            </a:r>
            <a:endParaRPr lang="ro-RO" sz="2400">
              <a:latin typeface="TimesNewRomanPSM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853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FBEE5C9-5C2E-46DB-81F2-F4A3DBD16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ine 6">
            <a:extLst>
              <a:ext uri="{FF2B5EF4-FFF2-40B4-BE49-F238E27FC236}">
                <a16:creationId xmlns:a16="http://schemas.microsoft.com/office/drawing/2014/main" id="{8D1ABE86-7CE5-37E7-B521-662B7B4888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889" r="1" b="1"/>
          <a:stretch/>
        </p:blipFill>
        <p:spPr>
          <a:xfrm>
            <a:off x="4426858" y="3429004"/>
            <a:ext cx="7765144" cy="3428999"/>
          </a:xfrm>
          <a:prstGeom prst="rect">
            <a:avLst/>
          </a:prstGeom>
        </p:spPr>
      </p:pic>
      <p:pic>
        <p:nvPicPr>
          <p:cNvPr id="5" name="Imagine 5">
            <a:extLst>
              <a:ext uri="{FF2B5EF4-FFF2-40B4-BE49-F238E27FC236}">
                <a16:creationId xmlns:a16="http://schemas.microsoft.com/office/drawing/2014/main" id="{A5451DE4-AE05-60D2-DF1A-14AEA6CE3F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2258"/>
          <a:stretch/>
        </p:blipFill>
        <p:spPr>
          <a:xfrm>
            <a:off x="4426853" y="-3"/>
            <a:ext cx="7765146" cy="34344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4D94F3A-BF39-47F6-9AAA-3C61AF7E0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47765B4-4036-4622-8B6B-AB9832B66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99DFF8DD-5F62-0450-1900-8B32356F9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Répartition géographique</a:t>
            </a:r>
          </a:p>
        </p:txBody>
      </p:sp>
    </p:spTree>
    <p:extLst>
      <p:ext uri="{BB962C8B-B14F-4D97-AF65-F5344CB8AC3E}">
        <p14:creationId xmlns:p14="http://schemas.microsoft.com/office/powerpoint/2010/main" val="540261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ine 12">
            <a:extLst>
              <a:ext uri="{FF2B5EF4-FFF2-40B4-BE49-F238E27FC236}">
                <a16:creationId xmlns:a16="http://schemas.microsoft.com/office/drawing/2014/main" id="{88D298A4-AE66-0CE9-22E1-4006D8B55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1" y="5432"/>
            <a:ext cx="6046605" cy="3375058"/>
          </a:xfrm>
          <a:prstGeom prst="rect">
            <a:avLst/>
          </a:prstGeom>
        </p:spPr>
      </p:pic>
      <p:pic>
        <p:nvPicPr>
          <p:cNvPr id="11" name="Imagine 11">
            <a:extLst>
              <a:ext uri="{FF2B5EF4-FFF2-40B4-BE49-F238E27FC236}">
                <a16:creationId xmlns:a16="http://schemas.microsoft.com/office/drawing/2014/main" id="{4A744509-3C1D-35FB-5903-8BF9C5A21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5" y="3477510"/>
            <a:ext cx="5928531" cy="330461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ine 10">
            <a:extLst>
              <a:ext uri="{FF2B5EF4-FFF2-40B4-BE49-F238E27FC236}">
                <a16:creationId xmlns:a16="http://schemas.microsoft.com/office/drawing/2014/main" id="{9FC21ACB-1947-ADD0-0A2C-1B0440ABA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247041"/>
            <a:ext cx="5426764" cy="421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50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ine 4">
            <a:extLst>
              <a:ext uri="{FF2B5EF4-FFF2-40B4-BE49-F238E27FC236}">
                <a16:creationId xmlns:a16="http://schemas.microsoft.com/office/drawing/2014/main" id="{66A2AF9C-B90E-0027-E9D2-B92FAEB88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4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5A5D8226-EE9C-2B3E-4C2A-D834ABF4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66" y="728906"/>
            <a:ext cx="10798886" cy="1065000"/>
          </a:xfrm>
        </p:spPr>
        <p:txBody>
          <a:bodyPr>
            <a:normAutofit/>
          </a:bodyPr>
          <a:lstStyle/>
          <a:p>
            <a:r>
              <a:rPr lang="ro-RO" i="1">
                <a:solidFill>
                  <a:srgbClr val="FFFFFF"/>
                </a:solidFill>
                <a:cs typeface="Calibri Light"/>
              </a:rPr>
              <a:t>La </a:t>
            </a:r>
            <a:r>
              <a:rPr lang="ro-RO" i="1" err="1">
                <a:solidFill>
                  <a:srgbClr val="FFFFFF"/>
                </a:solidFill>
                <a:cs typeface="Calibri Light"/>
              </a:rPr>
              <a:t>chute</a:t>
            </a:r>
            <a:r>
              <a:rPr lang="ro-RO" i="1">
                <a:solidFill>
                  <a:srgbClr val="FFFFFF"/>
                </a:solidFill>
                <a:cs typeface="Calibri Light"/>
              </a:rPr>
              <a:t> </a:t>
            </a:r>
            <a:r>
              <a:rPr lang="ro-RO" i="1" err="1">
                <a:solidFill>
                  <a:srgbClr val="FFFFFF"/>
                </a:solidFill>
                <a:cs typeface="Calibri Light"/>
              </a:rPr>
              <a:t>d'un</a:t>
            </a:r>
            <a:r>
              <a:rPr lang="ro-RO" i="1">
                <a:solidFill>
                  <a:srgbClr val="FFFFFF"/>
                </a:solidFill>
                <a:cs typeface="Calibri Light"/>
              </a:rPr>
              <a:t> </a:t>
            </a:r>
            <a:r>
              <a:rPr lang="ro-RO" i="1" err="1">
                <a:solidFill>
                  <a:srgbClr val="FFFFFF"/>
                </a:solidFill>
                <a:cs typeface="Calibri Light"/>
              </a:rPr>
              <a:t>astéroïde</a:t>
            </a:r>
            <a:endParaRPr lang="ro-RO" i="1" err="1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24B1E681-9B8D-2A0F-99AE-C0B3917F7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258" y="1836232"/>
            <a:ext cx="11790922" cy="49685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o-RO" sz="19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   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Les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astéroïdes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 - des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corps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célestes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rocheux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qui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orbitent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autour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du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Soleil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en restant,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généralement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,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confinés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au sein de la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Ceinture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principale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d'astéroïdes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. 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Ils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sont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classés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dans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trois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catégories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:</a:t>
            </a:r>
          </a:p>
          <a:p>
            <a:pPr marL="0" indent="0">
              <a:buNone/>
            </a:pP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 •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Les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astéroïdes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Amor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croisent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l'orbite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de Mars</a:t>
            </a:r>
          </a:p>
          <a:p>
            <a:pPr marL="0" indent="0">
              <a:buNone/>
            </a:pP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•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Les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astéroïdes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Apollon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suivent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une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orbite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située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majoritairement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en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dehors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de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celle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de la Terre</a:t>
            </a:r>
          </a:p>
          <a:p>
            <a:pPr marL="0" indent="0">
              <a:buNone/>
            </a:pP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•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Les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astéroïdes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Aton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qui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évoluent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presque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en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permanence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entre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le </a:t>
            </a:r>
            <a:r>
              <a:rPr lang="ro-RO" sz="3200" err="1">
                <a:solidFill>
                  <a:srgbClr val="FFFFFF"/>
                </a:solidFill>
                <a:latin typeface="TimesNewRomanPSMT"/>
                <a:cs typeface="Calibri" panose="020F0502020204030204"/>
              </a:rPr>
              <a:t>Soleil</a:t>
            </a:r>
            <a:r>
              <a:rPr lang="ro-RO" sz="3200">
                <a:solidFill>
                  <a:srgbClr val="FFFFFF"/>
                </a:solidFill>
                <a:latin typeface="TimesNewRomanPSMT"/>
                <a:cs typeface="Calibri" panose="020F0502020204030204"/>
              </a:rPr>
              <a:t> et la Terre.  </a:t>
            </a:r>
          </a:p>
        </p:txBody>
      </p:sp>
    </p:spTree>
    <p:extLst>
      <p:ext uri="{BB962C8B-B14F-4D97-AF65-F5344CB8AC3E}">
        <p14:creationId xmlns:p14="http://schemas.microsoft.com/office/powerpoint/2010/main" val="274439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75E7C7CF-FC13-638D-DCBB-5A4A7950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3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736B165-BF20-0D40-12CB-A3560DD8D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5166" y="1880438"/>
            <a:ext cx="6311795" cy="367646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900">
                <a:solidFill>
                  <a:schemeClr val="bg1"/>
                </a:solidFill>
              </a:rPr>
              <a:t>   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Les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exemples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d’orbites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suivies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par les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astéroïdes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Amor, Apollon et Aton. </a:t>
            </a:r>
            <a:endParaRPr lang="ro-RO" sz="2400">
              <a:solidFill>
                <a:schemeClr val="bg1"/>
              </a:solidFill>
              <a:latin typeface="TimesNewRomanPSMT"/>
              <a:cs typeface="Calibri"/>
            </a:endParaRPr>
          </a:p>
          <a:p>
            <a:r>
              <a:rPr lang="en-US" sz="2400" err="1">
                <a:solidFill>
                  <a:schemeClr val="bg1"/>
                </a:solidFill>
                <a:latin typeface="TimesNewRomanPSMT"/>
              </a:rPr>
              <a:t>L’orbite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de la Terre - bleu et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celle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de Mars - rouge,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ainsi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que la Ceinture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d’astéroïdes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-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également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identifiables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.</a:t>
            </a:r>
            <a:endParaRPr lang="en-US" sz="2400">
              <a:solidFill>
                <a:schemeClr val="bg1"/>
              </a:solidFill>
              <a:latin typeface="TimesNewRomanPSMT"/>
              <a:cs typeface="Calibri"/>
            </a:endParaRPr>
          </a:p>
          <a:p>
            <a:r>
              <a:rPr lang="en-US" sz="2400">
                <a:solidFill>
                  <a:schemeClr val="bg1"/>
                </a:solidFill>
                <a:latin typeface="TimesNewRomanPSMT"/>
              </a:rPr>
              <a:t>Il y a environ cinq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ans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,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l'agence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spatiale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américaine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 -un "Bureau de coordination de la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défense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planétaire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".</a:t>
            </a:r>
            <a:endParaRPr lang="en-US" sz="2400">
              <a:solidFill>
                <a:schemeClr val="bg1"/>
              </a:solidFill>
              <a:latin typeface="TimesNewRomanPSMT"/>
              <a:cs typeface="Calibri"/>
            </a:endParaRPr>
          </a:p>
          <a:p>
            <a:r>
              <a:rPr lang="en-US" sz="2400">
                <a:solidFill>
                  <a:schemeClr val="bg1"/>
                </a:solidFill>
                <a:latin typeface="TimesNewRomanPSMT"/>
              </a:rPr>
              <a:t> Sa mission - à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surveiller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les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objets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célestes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en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orbite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autour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de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notre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planète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et à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coordonner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les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opérations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d'urgence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en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cas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NewRomanPSMT"/>
              </a:rPr>
              <a:t>d'impact</a:t>
            </a:r>
            <a:r>
              <a:rPr lang="en-US" sz="2400">
                <a:solidFill>
                  <a:schemeClr val="bg1"/>
                </a:solidFill>
                <a:latin typeface="TimesNewRomanPSMT"/>
              </a:rPr>
              <a:t>.</a:t>
            </a:r>
            <a:endParaRPr lang="en-US" sz="2400">
              <a:solidFill>
                <a:schemeClr val="bg1"/>
              </a:solidFill>
              <a:latin typeface="TimesNewRomanPSMT"/>
              <a:cs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ine 5">
            <a:extLst>
              <a:ext uri="{FF2B5EF4-FFF2-40B4-BE49-F238E27FC236}">
                <a16:creationId xmlns:a16="http://schemas.microsoft.com/office/drawing/2014/main" id="{C4074AFF-38B3-107D-FAD7-60376D0A5A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3" y="622206"/>
            <a:ext cx="5666547" cy="561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40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4">
            <a:extLst>
              <a:ext uri="{FF2B5EF4-FFF2-40B4-BE49-F238E27FC236}">
                <a16:creationId xmlns:a16="http://schemas.microsoft.com/office/drawing/2014/main" id="{6F1F63B0-7292-C424-7635-79159EC5C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6" r="9091" b="182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D9EC84D1-BF40-06CC-DE07-4F8E7811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i="1" u="sng">
                <a:cs typeface="Calibri Light"/>
              </a:rPr>
              <a:t>Les technologies de prevenir la chute d'un astéroïde</a:t>
            </a:r>
            <a:endParaRPr lang="en-US" sz="4000" i="1" u="sng">
              <a:ea typeface="Calibri Light"/>
              <a:cs typeface="Calibri Light"/>
            </a:endParaRPr>
          </a:p>
        </p:txBody>
      </p:sp>
      <p:sp>
        <p:nvSpPr>
          <p:cNvPr id="7" name="Substituent conținut 4">
            <a:extLst>
              <a:ext uri="{FF2B5EF4-FFF2-40B4-BE49-F238E27FC236}">
                <a16:creationId xmlns:a16="http://schemas.microsoft.com/office/drawing/2014/main" id="{E5986B27-6229-1F63-B87E-C3933451FAA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200"/>
              <a:t>               </a:t>
            </a:r>
            <a:r>
              <a:rPr lang="en-US" sz="2200">
                <a:latin typeface="TimesNewRomanPSMT"/>
              </a:rPr>
              <a:t> De nombreux programmes traquent des astéroïdes, tels Panstarrs, Neowise, ou encore le Cneos (Center for Near-Earth Objects Studies), sous la tutelle de la Nasa.</a:t>
            </a:r>
            <a:endParaRPr lang="en-US" sz="2200">
              <a:latin typeface="TimesNewRomanPSMT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2200">
                <a:latin typeface="TimesNewRomanPSMT"/>
              </a:rPr>
              <a:t> Pour évaluer la menace qu'ils représentent pour la Terre- on utilise les échelles de Palerme et de Turin. </a:t>
            </a:r>
            <a:endParaRPr lang="en-US" sz="2200">
              <a:latin typeface="TimesNewRomanPSMT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2200">
                <a:latin typeface="TimesNewRomanPSMT"/>
              </a:rPr>
              <a:t>Certaines méthodes de déviation ou de destruction des astéroïdes - à les repousser à l'aide d'un vaisseau spatial, à les pulvériser avec une bombe nucléaire ou avec un laser.</a:t>
            </a:r>
            <a:endParaRPr lang="en-US" sz="2200">
              <a:latin typeface="TimesNewRomanPSM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2936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ine 4">
            <a:extLst>
              <a:ext uri="{FF2B5EF4-FFF2-40B4-BE49-F238E27FC236}">
                <a16:creationId xmlns:a16="http://schemas.microsoft.com/office/drawing/2014/main" id="{C86AEAA2-1E0B-FA2E-28E9-2AB9701ED6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820627AB-1108-A7E4-DB3A-C49E8D1A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1818"/>
            <a:ext cx="10515600" cy="922997"/>
          </a:xfrm>
        </p:spPr>
        <p:txBody>
          <a:bodyPr>
            <a:normAutofit/>
          </a:bodyPr>
          <a:lstStyle/>
          <a:p>
            <a:r>
              <a:rPr lang="ro-RO" i="1">
                <a:solidFill>
                  <a:srgbClr val="FFFFFF"/>
                </a:solidFill>
                <a:ea typeface="+mj-lt"/>
                <a:cs typeface="+mj-lt"/>
              </a:rPr>
              <a:t>Les éruptions volcaniques</a:t>
            </a:r>
            <a:endParaRPr lang="ro-RO" i="1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8" name="Substituent conținut 2">
            <a:extLst>
              <a:ext uri="{FF2B5EF4-FFF2-40B4-BE49-F238E27FC236}">
                <a16:creationId xmlns:a16="http://schemas.microsoft.com/office/drawing/2014/main" id="{0A51F2AF-A271-C2C7-D399-3C0AD3F1A4E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314" y="876720"/>
            <a:ext cx="12039599" cy="57603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2400" err="1">
                <a:solidFill>
                  <a:srgbClr val="FFFFFF"/>
                </a:solidFill>
                <a:latin typeface="TimesNewRomanPSMT"/>
              </a:rPr>
              <a:t>Une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éruption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volcanique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 - un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phénomène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géologique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caractérisé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par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l'émission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, par un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volcan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, de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laves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ou de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téphras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accompagnés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de gaz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volcaniques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. </a:t>
            </a:r>
            <a:endParaRPr lang="ro-RO" sz="2400">
              <a:solidFill>
                <a:srgbClr val="FFFFFF"/>
              </a:solidFill>
              <a:latin typeface="TimesNewRomanPSMT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o-RO" sz="2400" i="1" u="sng">
              <a:solidFill>
                <a:srgbClr val="FFFFFF"/>
              </a:solidFill>
              <a:latin typeface="TimesNewRomanPSMT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o-RO" sz="2400" i="1" u="sng" err="1">
                <a:solidFill>
                  <a:srgbClr val="FFFFFF"/>
                </a:solidFill>
                <a:latin typeface="TimesNewRomanPSMT"/>
              </a:rPr>
              <a:t>Les</a:t>
            </a:r>
            <a:r>
              <a:rPr lang="ro-RO" sz="2400" i="1" u="sng">
                <a:solidFill>
                  <a:srgbClr val="FFFFFF"/>
                </a:solidFill>
                <a:latin typeface="TimesNewRomanPSMT"/>
              </a:rPr>
              <a:t> </a:t>
            </a:r>
            <a:r>
              <a:rPr lang="ro-RO" sz="2400" i="1" u="sng" err="1">
                <a:solidFill>
                  <a:srgbClr val="FFFFFF"/>
                </a:solidFill>
                <a:latin typeface="TimesNewRomanPSMT"/>
              </a:rPr>
              <a:t>causes</a:t>
            </a:r>
            <a:r>
              <a:rPr lang="ro-RO" sz="2400" i="1" u="sng">
                <a:solidFill>
                  <a:srgbClr val="FFFFFF"/>
                </a:solidFill>
                <a:latin typeface="TimesNewRomanPSMT"/>
              </a:rPr>
              <a:t>:</a:t>
            </a:r>
            <a:endParaRPr lang="ro-RO" sz="2400" i="1" u="sng">
              <a:solidFill>
                <a:srgbClr val="FFFFFF"/>
              </a:solidFill>
              <a:latin typeface="TimesNewRomanPSMT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o-RO" sz="2400">
                <a:solidFill>
                  <a:srgbClr val="FFFFFF"/>
                </a:solidFill>
                <a:latin typeface="TimesNewRomanPSMT"/>
              </a:rPr>
              <a:t>-la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chambre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magmatique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sous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le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volcan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est mise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sous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pression</a:t>
            </a:r>
            <a:endParaRPr lang="ro-RO" sz="2400">
              <a:solidFill>
                <a:srgbClr val="FFFFFF"/>
              </a:solidFill>
              <a:latin typeface="TimesNewRomanPSMT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o-RO" sz="2400">
                <a:solidFill>
                  <a:srgbClr val="FFFFFF"/>
                </a:solidFill>
                <a:latin typeface="TimesNewRomanPSMT"/>
              </a:rPr>
              <a:t> -la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pression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des gaz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exsolubles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dans le magma </a:t>
            </a:r>
            <a:endParaRPr lang="ro-RO" sz="2400">
              <a:solidFill>
                <a:srgbClr val="FFFFFF"/>
              </a:solidFill>
              <a:latin typeface="TimesNewRomanPSMT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o-RO" sz="2400">
                <a:solidFill>
                  <a:srgbClr val="FFFFFF"/>
                </a:solidFill>
                <a:latin typeface="TimesNewRomanPSMT"/>
              </a:rPr>
              <a:t>-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l'injection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d'un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nouveau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lot de magma dans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une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chambre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magmatique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déjà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remplie</a:t>
            </a:r>
            <a:endParaRPr lang="ro-RO" sz="2400" i="1" u="sng">
              <a:solidFill>
                <a:srgbClr val="FFFFFF"/>
              </a:solidFill>
              <a:latin typeface="TimesNewRomanPSMT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o-RO" sz="2400" i="1" u="sng" err="1">
                <a:solidFill>
                  <a:srgbClr val="FFFFFF"/>
                </a:solidFill>
                <a:latin typeface="TimesNewRomanPSMT"/>
              </a:rPr>
              <a:t>Les</a:t>
            </a:r>
            <a:r>
              <a:rPr lang="ro-RO" sz="2400" i="1" u="sng">
                <a:solidFill>
                  <a:srgbClr val="FFFFFF"/>
                </a:solidFill>
                <a:latin typeface="TimesNewRomanPSMT"/>
              </a:rPr>
              <a:t> </a:t>
            </a:r>
            <a:r>
              <a:rPr lang="ro-RO" sz="2400" i="1" u="sng" err="1">
                <a:solidFill>
                  <a:srgbClr val="FFFFFF"/>
                </a:solidFill>
                <a:latin typeface="TimesNewRomanPSMT"/>
              </a:rPr>
              <a:t>effets</a:t>
            </a:r>
            <a:r>
              <a:rPr lang="ro-RO" sz="2400" i="1" u="sng">
                <a:solidFill>
                  <a:srgbClr val="FFFFFF"/>
                </a:solidFill>
                <a:latin typeface="TimesNewRomanPSMT"/>
              </a:rPr>
              <a:t>  </a:t>
            </a:r>
            <a:endParaRPr lang="ro-RO" sz="2400" i="1" u="sng">
              <a:solidFill>
                <a:srgbClr val="FFFFFF"/>
              </a:solidFill>
              <a:latin typeface="TimesNewRomanPSMT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o-RO" sz="2400">
                <a:solidFill>
                  <a:srgbClr val="FFFFFF"/>
                </a:solidFill>
                <a:latin typeface="TimesNewRomanPSMT"/>
              </a:rPr>
              <a:t>-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les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coulés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de lave</a:t>
            </a:r>
            <a:endParaRPr lang="ro-RO" sz="2400">
              <a:solidFill>
                <a:srgbClr val="FFFFFF"/>
              </a:solidFill>
              <a:latin typeface="TimesNewRomanPSMT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o-RO" sz="2400">
                <a:solidFill>
                  <a:srgbClr val="FFFFFF"/>
                </a:solidFill>
                <a:latin typeface="TimesNewRomanPSMT"/>
              </a:rPr>
              <a:t>-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les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glissements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de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terrain</a:t>
            </a:r>
            <a:endParaRPr lang="ro-RO" sz="2400">
              <a:solidFill>
                <a:srgbClr val="FFFFFF"/>
              </a:solidFill>
              <a:latin typeface="TimesNewRomanPSMT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o-RO" sz="2400">
                <a:solidFill>
                  <a:srgbClr val="FFFFFF"/>
                </a:solidFill>
                <a:latin typeface="TimesNewRomanPSMT"/>
              </a:rPr>
              <a:t>-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l’asphyxie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par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inhalation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de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cendres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et de gaz à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tres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hautes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températures</a:t>
            </a:r>
            <a:endParaRPr lang="ro-RO" sz="2400">
              <a:solidFill>
                <a:srgbClr val="FFFFFF"/>
              </a:solidFill>
              <a:latin typeface="TimesNewRomanPSMT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o-RO" sz="2400">
                <a:solidFill>
                  <a:srgbClr val="FFFFFF"/>
                </a:solidFill>
                <a:latin typeface="TimesNewRomanPSMT"/>
              </a:rPr>
              <a:t> -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brûlures</a:t>
            </a:r>
            <a:r>
              <a:rPr lang="ro-RO" sz="2400">
                <a:solidFill>
                  <a:srgbClr val="FFFFFF"/>
                </a:solidFill>
                <a:latin typeface="TimesNewRomanPSMT"/>
              </a:rPr>
              <a:t> </a:t>
            </a:r>
            <a:r>
              <a:rPr lang="ro-RO" sz="2400" err="1">
                <a:solidFill>
                  <a:srgbClr val="FFFFFF"/>
                </a:solidFill>
                <a:latin typeface="TimesNewRomanPSMT"/>
              </a:rPr>
              <a:t>mortelles</a:t>
            </a:r>
            <a:endParaRPr lang="ro-RO" sz="2400">
              <a:solidFill>
                <a:srgbClr val="FFFFFF"/>
              </a:solidFill>
              <a:latin typeface="TimesNewRomanPSM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576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1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ine 2">
            <a:extLst>
              <a:ext uri="{FF2B5EF4-FFF2-40B4-BE49-F238E27FC236}">
                <a16:creationId xmlns:a16="http://schemas.microsoft.com/office/drawing/2014/main" id="{2D3A985B-C9AE-2EB8-5241-F6377DDB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863" y="529211"/>
            <a:ext cx="2946598" cy="277597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ine 4">
            <a:extLst>
              <a:ext uri="{FF2B5EF4-FFF2-40B4-BE49-F238E27FC236}">
                <a16:creationId xmlns:a16="http://schemas.microsoft.com/office/drawing/2014/main" id="{5F061805-560B-3249-BFDC-CF4B6EC10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261" y="529211"/>
            <a:ext cx="3144179" cy="277597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ine 3">
            <a:extLst>
              <a:ext uri="{FF2B5EF4-FFF2-40B4-BE49-F238E27FC236}">
                <a16:creationId xmlns:a16="http://schemas.microsoft.com/office/drawing/2014/main" id="{53423630-6A6B-A029-2644-2458A715E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489" y="3524055"/>
            <a:ext cx="3176100" cy="280473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ine 5">
            <a:extLst>
              <a:ext uri="{FF2B5EF4-FFF2-40B4-BE49-F238E27FC236}">
                <a16:creationId xmlns:a16="http://schemas.microsoft.com/office/drawing/2014/main" id="{F09D0B40-FEEA-1A0E-5F84-FEB86032E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448" y="3658411"/>
            <a:ext cx="3266785" cy="266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3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2">
            <a:extLst>
              <a:ext uri="{FF2B5EF4-FFF2-40B4-BE49-F238E27FC236}">
                <a16:creationId xmlns:a16="http://schemas.microsoft.com/office/drawing/2014/main" id="{6B899C6D-3259-4C83-B61A-7DAAF5ADE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7" y="2024742"/>
            <a:ext cx="4279776" cy="3655179"/>
          </a:xfrm>
          <a:prstGeom prst="rect">
            <a:avLst/>
          </a:prstGeom>
        </p:spPr>
      </p:pic>
      <p:pic>
        <p:nvPicPr>
          <p:cNvPr id="3" name="Imagine 3">
            <a:extLst>
              <a:ext uri="{FF2B5EF4-FFF2-40B4-BE49-F238E27FC236}">
                <a16:creationId xmlns:a16="http://schemas.microsoft.com/office/drawing/2014/main" id="{54651A71-44B6-D0FD-FE15-4F93521FC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059" y="214306"/>
            <a:ext cx="3903691" cy="3224147"/>
          </a:xfrm>
          <a:prstGeom prst="rect">
            <a:avLst/>
          </a:prstGeom>
        </p:spPr>
      </p:pic>
      <p:pic>
        <p:nvPicPr>
          <p:cNvPr id="4" name="Imagine 4">
            <a:extLst>
              <a:ext uri="{FF2B5EF4-FFF2-40B4-BE49-F238E27FC236}">
                <a16:creationId xmlns:a16="http://schemas.microsoft.com/office/drawing/2014/main" id="{42B34055-4C6E-9908-EC45-A30A7EB45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725" y="1635803"/>
            <a:ext cx="3903690" cy="506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66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4" descr="O imagine care conține exterior, zăpadă, natură, munte&#10;&#10;Descriere generată automat">
            <a:extLst>
              <a:ext uri="{FF2B5EF4-FFF2-40B4-BE49-F238E27FC236}">
                <a16:creationId xmlns:a16="http://schemas.microsoft.com/office/drawing/2014/main" id="{4E5E0F8E-14D3-1B8A-3CD4-A107588E1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7" r="9496" b="64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0064C931-49BB-0C48-0CFF-67A4D1B38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08" y="891488"/>
            <a:ext cx="6969407" cy="173221"/>
          </a:xfrm>
        </p:spPr>
        <p:txBody>
          <a:bodyPr>
            <a:normAutofit fontScale="90000"/>
          </a:bodyPr>
          <a:lstStyle/>
          <a:p>
            <a:r>
              <a:rPr lang="ro-RO" sz="4000" i="1" err="1">
                <a:cs typeface="Calibri Light"/>
              </a:rPr>
              <a:t>Les</a:t>
            </a:r>
            <a:r>
              <a:rPr lang="ro-RO" sz="4000" i="1">
                <a:cs typeface="Calibri Light"/>
              </a:rPr>
              <a:t> </a:t>
            </a:r>
            <a:r>
              <a:rPr lang="ro-RO" sz="4000" i="1" err="1">
                <a:cs typeface="Calibri Light"/>
              </a:rPr>
              <a:t>technologies</a:t>
            </a:r>
            <a:r>
              <a:rPr lang="ro-RO" sz="4000" i="1">
                <a:cs typeface="Calibri Light"/>
              </a:rPr>
              <a:t> </a:t>
            </a:r>
            <a:r>
              <a:rPr lang="ro-RO" sz="4000" i="1" err="1">
                <a:cs typeface="Calibri Light"/>
              </a:rPr>
              <a:t>pour</a:t>
            </a:r>
            <a:r>
              <a:rPr lang="ro-RO" sz="4000" i="1">
                <a:cs typeface="Calibri Light"/>
              </a:rPr>
              <a:t> </a:t>
            </a:r>
            <a:r>
              <a:rPr lang="ro-RO" sz="4000" i="1" err="1">
                <a:cs typeface="Calibri Light"/>
              </a:rPr>
              <a:t>prévenir</a:t>
            </a:r>
            <a:r>
              <a:rPr lang="ro-RO" sz="4000" i="1">
                <a:cs typeface="Calibri Light"/>
              </a:rPr>
              <a:t> </a:t>
            </a:r>
            <a:r>
              <a:rPr lang="ro-RO" sz="4000" i="1" err="1">
                <a:cs typeface="Calibri Light"/>
              </a:rPr>
              <a:t>les</a:t>
            </a:r>
            <a:r>
              <a:rPr lang="ro-RO" sz="4000" i="1">
                <a:cs typeface="Calibri Light"/>
              </a:rPr>
              <a:t> </a:t>
            </a:r>
            <a:r>
              <a:rPr lang="ro-RO" sz="4000" i="1" err="1">
                <a:cs typeface="Calibri Light"/>
              </a:rPr>
              <a:t>éruptions</a:t>
            </a:r>
            <a:r>
              <a:rPr lang="ro-RO" sz="4000" i="1">
                <a:cs typeface="Calibri Light"/>
              </a:rPr>
              <a:t> </a:t>
            </a:r>
            <a:r>
              <a:rPr lang="ro-RO" sz="4000" i="1" err="1">
                <a:cs typeface="Calibri Light"/>
              </a:rPr>
              <a:t>volcaniques</a:t>
            </a:r>
            <a:r>
              <a:rPr lang="ro-RO" sz="4000" i="1">
                <a:cs typeface="Calibri Light"/>
              </a:rPr>
              <a:t> </a:t>
            </a:r>
            <a:endParaRPr lang="ro-RO" sz="4000" i="1">
              <a:ea typeface="Calibri Light"/>
              <a:cs typeface="Calibri Light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D51B2189-C28D-D8C9-A6C6-DDE0680EC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424" y="1956187"/>
            <a:ext cx="7210227" cy="421175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o-RO" sz="1500">
                <a:ea typeface="+mn-lt"/>
                <a:cs typeface="+mn-lt"/>
              </a:rPr>
              <a:t> 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Pour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prévoir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les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éruptions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les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scientifiques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disposent</a:t>
            </a:r>
            <a:r>
              <a:rPr lang="ro-RO" sz="2400">
                <a:latin typeface="TimesNewRomanPSMT"/>
                <a:ea typeface="+mn-lt"/>
                <a:cs typeface="+mn-lt"/>
              </a:rPr>
              <a:t> de</a:t>
            </a:r>
          </a:p>
          <a:p>
            <a:pPr marL="0" indent="0">
              <a:buNone/>
            </a:pPr>
            <a:r>
              <a:rPr lang="ro-RO" sz="2400">
                <a:latin typeface="TimesNewRomanPSMT"/>
                <a:ea typeface="+mn-lt"/>
                <a:cs typeface="+mn-lt"/>
              </a:rPr>
              <a:t> </a:t>
            </a:r>
            <a:r>
              <a:rPr lang="ro-RO" sz="2400" err="1">
                <a:latin typeface="TimesNewRomanPSMT"/>
                <a:ea typeface="+mn-lt"/>
                <a:cs typeface="+mn-lt"/>
              </a:rPr>
              <a:t>matériel</a:t>
            </a:r>
            <a:r>
              <a:rPr lang="ro-RO" sz="2400">
                <a:latin typeface="TimesNewRomanPSMT"/>
                <a:ea typeface="+mn-lt"/>
                <a:cs typeface="+mn-lt"/>
              </a:rPr>
              <a:t> à la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pointe</a:t>
            </a:r>
            <a:r>
              <a:rPr lang="ro-RO" sz="2400">
                <a:latin typeface="TimesNewRomanPSMT"/>
                <a:ea typeface="+mn-lt"/>
                <a:cs typeface="+mn-lt"/>
              </a:rPr>
              <a:t> de la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technologie</a:t>
            </a:r>
            <a:r>
              <a:rPr lang="ro-RO" sz="2400">
                <a:latin typeface="TimesNewRomanPSMT"/>
                <a:ea typeface="+mn-lt"/>
                <a:cs typeface="+mn-lt"/>
              </a:rPr>
              <a:t>.</a:t>
            </a:r>
            <a:endParaRPr lang="ro-RO" sz="2400">
              <a:latin typeface="TimesNewRomanPSMT"/>
              <a:cs typeface="Calibri"/>
            </a:endParaRPr>
          </a:p>
          <a:p>
            <a:r>
              <a:rPr lang="ro-RO" sz="2400">
                <a:latin typeface="TimesNewRomanPSMT"/>
                <a:ea typeface="+mn-lt"/>
                <a:cs typeface="+mn-lt"/>
              </a:rPr>
              <a:t>-</a:t>
            </a:r>
            <a:r>
              <a:rPr lang="ro-RO" sz="2400" err="1">
                <a:latin typeface="TimesNewRomanPSMT"/>
                <a:ea typeface="+mn-lt"/>
                <a:cs typeface="+mn-lt"/>
              </a:rPr>
              <a:t>extensomètre</a:t>
            </a:r>
            <a:r>
              <a:rPr lang="ro-RO" sz="2400">
                <a:latin typeface="TimesNewRomanPSMT"/>
                <a:ea typeface="+mn-lt"/>
                <a:cs typeface="+mn-lt"/>
              </a:rPr>
              <a:t> :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cet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appareil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installé</a:t>
            </a:r>
            <a:r>
              <a:rPr lang="ro-RO" sz="2400">
                <a:latin typeface="TimesNewRomanPSMT"/>
                <a:ea typeface="+mn-lt"/>
                <a:cs typeface="+mn-lt"/>
              </a:rPr>
              <a:t> sur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une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ligne</a:t>
            </a:r>
            <a:r>
              <a:rPr lang="ro-RO" sz="2400">
                <a:latin typeface="TimesNewRomanPSMT"/>
                <a:ea typeface="+mn-lt"/>
                <a:cs typeface="+mn-lt"/>
              </a:rPr>
              <a:t> de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faille</a:t>
            </a:r>
            <a:r>
              <a:rPr lang="ro-RO" sz="2400">
                <a:latin typeface="TimesNewRomanPSMT"/>
                <a:ea typeface="+mn-lt"/>
                <a:cs typeface="+mn-lt"/>
              </a:rPr>
              <a:t>,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permet</a:t>
            </a:r>
            <a:r>
              <a:rPr lang="ro-RO" sz="2400">
                <a:latin typeface="TimesNewRomanPSMT"/>
                <a:ea typeface="+mn-lt"/>
                <a:cs typeface="+mn-lt"/>
              </a:rPr>
              <a:t> de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mesurer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les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tensions</a:t>
            </a:r>
            <a:r>
              <a:rPr lang="ro-RO" sz="2400">
                <a:latin typeface="TimesNewRomanPSMT"/>
                <a:ea typeface="+mn-lt"/>
                <a:cs typeface="+mn-lt"/>
              </a:rPr>
              <a:t> ou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les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mouvements</a:t>
            </a:r>
            <a:r>
              <a:rPr lang="ro-RO" sz="2400">
                <a:latin typeface="TimesNewRomanPSMT"/>
                <a:ea typeface="+mn-lt"/>
                <a:cs typeface="+mn-lt"/>
              </a:rPr>
              <a:t> de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roche</a:t>
            </a:r>
            <a:r>
              <a:rPr lang="ro-RO" sz="2400">
                <a:latin typeface="TimesNewRomanPSMT"/>
                <a:ea typeface="+mn-lt"/>
                <a:cs typeface="+mn-lt"/>
              </a:rPr>
              <a:t>. </a:t>
            </a:r>
          </a:p>
          <a:p>
            <a:r>
              <a:rPr lang="ro-RO" sz="2400">
                <a:latin typeface="TimesNewRomanPSMT"/>
                <a:ea typeface="+mn-lt"/>
                <a:cs typeface="+mn-lt"/>
              </a:rPr>
              <a:t>-</a:t>
            </a:r>
            <a:r>
              <a:rPr lang="ro-RO" sz="2400" err="1">
                <a:latin typeface="TimesNewRomanPSMT"/>
                <a:ea typeface="+mn-lt"/>
                <a:cs typeface="+mn-lt"/>
              </a:rPr>
              <a:t>magnétomètre</a:t>
            </a:r>
            <a:r>
              <a:rPr lang="ro-RO" sz="2400">
                <a:latin typeface="TimesNewRomanPSMT"/>
                <a:ea typeface="+mn-lt"/>
                <a:cs typeface="+mn-lt"/>
              </a:rPr>
              <a:t> :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cet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appareil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sert</a:t>
            </a:r>
            <a:r>
              <a:rPr lang="ro-RO" sz="2400">
                <a:latin typeface="TimesNewRomanPSMT"/>
                <a:ea typeface="+mn-lt"/>
                <a:cs typeface="+mn-lt"/>
              </a:rPr>
              <a:t> à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mesurer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les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variations</a:t>
            </a:r>
            <a:r>
              <a:rPr lang="ro-RO" sz="2400">
                <a:latin typeface="TimesNewRomanPSMT"/>
                <a:ea typeface="+mn-lt"/>
                <a:cs typeface="+mn-lt"/>
              </a:rPr>
              <a:t> du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champ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magnétique</a:t>
            </a:r>
            <a:r>
              <a:rPr lang="ro-RO" sz="2400">
                <a:latin typeface="TimesNewRomanPSMT"/>
                <a:ea typeface="+mn-lt"/>
                <a:cs typeface="+mn-lt"/>
              </a:rPr>
              <a:t> de la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terre</a:t>
            </a:r>
            <a:r>
              <a:rPr lang="ro-RO" sz="2400">
                <a:latin typeface="TimesNewRomanPSMT"/>
                <a:ea typeface="+mn-lt"/>
                <a:cs typeface="+mn-lt"/>
              </a:rPr>
              <a:t>. </a:t>
            </a:r>
            <a:endParaRPr lang="ro-RO" sz="2400">
              <a:latin typeface="TimesNewRomanPSMT"/>
              <a:cs typeface="Calibri"/>
            </a:endParaRPr>
          </a:p>
          <a:p>
            <a:r>
              <a:rPr lang="ro-RO" sz="2400">
                <a:latin typeface="TimesNewRomanPSMT"/>
                <a:ea typeface="+mn-lt"/>
                <a:cs typeface="+mn-lt"/>
              </a:rPr>
              <a:t>-la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détection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géochimique</a:t>
            </a:r>
            <a:r>
              <a:rPr lang="ro-RO" sz="2400">
                <a:latin typeface="TimesNewRomanPSMT"/>
                <a:ea typeface="+mn-lt"/>
                <a:cs typeface="+mn-lt"/>
              </a:rPr>
              <a:t> - </a:t>
            </a:r>
            <a:r>
              <a:rPr lang="ro-RO" sz="2400" err="1">
                <a:latin typeface="TimesNewRomanPSMT"/>
                <a:ea typeface="+mn-lt"/>
                <a:cs typeface="+mn-lt"/>
              </a:rPr>
              <a:t>analyse</a:t>
            </a:r>
            <a:r>
              <a:rPr lang="ro-RO" sz="2400">
                <a:latin typeface="TimesNewRomanPSMT"/>
                <a:ea typeface="+mn-lt"/>
                <a:cs typeface="+mn-lt"/>
              </a:rPr>
              <a:t> des gaz, de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l’eau</a:t>
            </a:r>
            <a:r>
              <a:rPr lang="ro-RO" sz="2400">
                <a:latin typeface="TimesNewRomanPSMT"/>
                <a:ea typeface="+mn-lt"/>
                <a:cs typeface="+mn-lt"/>
              </a:rPr>
              <a:t> de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source</a:t>
            </a:r>
            <a:r>
              <a:rPr lang="ro-RO" sz="2400">
                <a:latin typeface="TimesNewRomanPSMT"/>
                <a:ea typeface="+mn-lt"/>
                <a:cs typeface="+mn-lt"/>
              </a:rPr>
              <a:t>, de la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radioactivité</a:t>
            </a:r>
            <a:r>
              <a:rPr lang="ro-RO" sz="2400">
                <a:latin typeface="TimesNewRomanPSMT"/>
                <a:ea typeface="+mn-lt"/>
                <a:cs typeface="+mn-lt"/>
              </a:rPr>
              <a:t> des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roches</a:t>
            </a:r>
            <a:r>
              <a:rPr lang="ro-RO" sz="2400">
                <a:latin typeface="TimesNewRomanPSMT"/>
                <a:ea typeface="+mn-lt"/>
                <a:cs typeface="+mn-lt"/>
              </a:rPr>
              <a:t>. </a:t>
            </a:r>
            <a:endParaRPr lang="ro-RO" sz="2400">
              <a:latin typeface="TimesNewRomanPSMT"/>
              <a:cs typeface="Calibri"/>
            </a:endParaRPr>
          </a:p>
          <a:p>
            <a:r>
              <a:rPr lang="ro-RO" sz="2400" err="1">
                <a:latin typeface="TimesNewRomanPSMT"/>
                <a:ea typeface="+mn-lt"/>
                <a:cs typeface="+mn-lt"/>
              </a:rPr>
              <a:t>sismomètre</a:t>
            </a:r>
            <a:r>
              <a:rPr lang="ro-RO" sz="2400">
                <a:latin typeface="TimesNewRomanPSMT"/>
                <a:ea typeface="+mn-lt"/>
                <a:cs typeface="+mn-lt"/>
              </a:rPr>
              <a:t> :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il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permet</a:t>
            </a:r>
            <a:r>
              <a:rPr lang="ro-RO" sz="2400">
                <a:latin typeface="TimesNewRomanPSMT"/>
                <a:ea typeface="+mn-lt"/>
                <a:cs typeface="+mn-lt"/>
              </a:rPr>
              <a:t> de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mesurer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les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déformations</a:t>
            </a:r>
            <a:r>
              <a:rPr lang="ro-RO" sz="2400">
                <a:latin typeface="TimesNewRomanPSMT"/>
                <a:ea typeface="+mn-lt"/>
                <a:cs typeface="+mn-lt"/>
              </a:rPr>
              <a:t> du sol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produites</a:t>
            </a:r>
            <a:r>
              <a:rPr lang="ro-RO" sz="2400">
                <a:latin typeface="TimesNewRomanPSMT"/>
                <a:ea typeface="+mn-lt"/>
                <a:cs typeface="+mn-lt"/>
              </a:rPr>
              <a:t> par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les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ondes</a:t>
            </a:r>
            <a:r>
              <a:rPr lang="ro-RO" sz="2400">
                <a:latin typeface="TimesNewRomanPSMT"/>
                <a:ea typeface="+mn-lt"/>
                <a:cs typeface="+mn-lt"/>
              </a:rPr>
              <a:t> </a:t>
            </a:r>
            <a:r>
              <a:rPr lang="ro-RO" sz="2400" err="1">
                <a:latin typeface="TimesNewRomanPSMT"/>
                <a:ea typeface="+mn-lt"/>
                <a:cs typeface="+mn-lt"/>
              </a:rPr>
              <a:t>sismiques</a:t>
            </a:r>
            <a:r>
              <a:rPr lang="ro-RO" sz="2400">
                <a:latin typeface="TimesNewRomanPSMT"/>
                <a:ea typeface="+mn-lt"/>
                <a:cs typeface="+mn-lt"/>
              </a:rPr>
              <a:t>.</a:t>
            </a:r>
            <a:endParaRPr lang="ro-RO" sz="2400">
              <a:latin typeface="TimesNewRomanPSM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1413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7FAE6E8-1D9E-4905-AAFE-978D33182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E178DA4B-C3C6-496D-8D73-2976BD79C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317" y="1354819"/>
            <a:ext cx="10361531" cy="2678363"/>
          </a:xfrm>
        </p:spPr>
        <p:txBody>
          <a:bodyPr>
            <a:normAutofit/>
          </a:bodyPr>
          <a:lstStyle/>
          <a:p>
            <a:pPr algn="l"/>
            <a:r>
              <a:rPr lang="ro-RO" sz="6100" b="1" err="1">
                <a:solidFill>
                  <a:srgbClr val="FF00D9"/>
                </a:solidFill>
                <a:latin typeface="TimesNewRomanPSMT"/>
                <a:cs typeface="Calibri Light"/>
              </a:rPr>
              <a:t>Les</a:t>
            </a:r>
            <a:r>
              <a:rPr lang="ro-RO" sz="6100" b="1">
                <a:solidFill>
                  <a:srgbClr val="FF00D9"/>
                </a:solidFill>
                <a:latin typeface="TimesNewRomanPSMT"/>
                <a:cs typeface="Calibri Light"/>
              </a:rPr>
              <a:t> </a:t>
            </a:r>
            <a:r>
              <a:rPr lang="ro-RO" sz="6100" b="1" err="1">
                <a:solidFill>
                  <a:srgbClr val="FF00D9"/>
                </a:solidFill>
                <a:latin typeface="TimesNewRomanPSMT"/>
                <a:cs typeface="Calibri Light"/>
              </a:rPr>
              <a:t>catastrophes</a:t>
            </a:r>
            <a:r>
              <a:rPr lang="ro-RO" sz="6100" b="1">
                <a:solidFill>
                  <a:srgbClr val="FF00D9"/>
                </a:solidFill>
                <a:latin typeface="TimesNewRomanPSMT"/>
                <a:cs typeface="Calibri Light"/>
              </a:rPr>
              <a:t> </a:t>
            </a:r>
            <a:r>
              <a:rPr lang="ro-RO" sz="6100" b="1" err="1">
                <a:solidFill>
                  <a:srgbClr val="FF00D9"/>
                </a:solidFill>
                <a:latin typeface="TimesNewRomanPSMT"/>
                <a:cs typeface="Calibri Light"/>
              </a:rPr>
              <a:t>naturelles</a:t>
            </a:r>
            <a:r>
              <a:rPr lang="ro-RO" sz="6100" b="1">
                <a:solidFill>
                  <a:srgbClr val="FF00D9"/>
                </a:solidFill>
                <a:latin typeface="TimesNewRomanPSMT"/>
                <a:cs typeface="Calibri Light"/>
              </a:rPr>
              <a:t>, </a:t>
            </a:r>
            <a:r>
              <a:rPr lang="ro-RO" sz="6100" b="1" err="1">
                <a:solidFill>
                  <a:srgbClr val="FF00D9"/>
                </a:solidFill>
                <a:latin typeface="TimesNewRomanPSMT"/>
                <a:cs typeface="Calibri Light"/>
              </a:rPr>
              <a:t>les</a:t>
            </a:r>
            <a:r>
              <a:rPr lang="ro-RO" sz="6100" b="1">
                <a:solidFill>
                  <a:srgbClr val="FF00D9"/>
                </a:solidFill>
                <a:latin typeface="TimesNewRomanPSMT"/>
                <a:cs typeface="Calibri Light"/>
              </a:rPr>
              <a:t> </a:t>
            </a:r>
            <a:r>
              <a:rPr lang="ro-RO" sz="6100" b="1" err="1">
                <a:solidFill>
                  <a:srgbClr val="FF00D9"/>
                </a:solidFill>
                <a:latin typeface="TimesNewRomanPSMT"/>
                <a:cs typeface="Calibri Light"/>
              </a:rPr>
              <a:t>causes</a:t>
            </a:r>
            <a:r>
              <a:rPr lang="ro-RO" sz="6100" b="1">
                <a:solidFill>
                  <a:srgbClr val="FF00D9"/>
                </a:solidFill>
                <a:latin typeface="TimesNewRomanPSMT"/>
                <a:cs typeface="Calibri Light"/>
              </a:rPr>
              <a:t> et </a:t>
            </a:r>
            <a:r>
              <a:rPr lang="ro-RO" sz="6100" b="1" err="1">
                <a:solidFill>
                  <a:srgbClr val="FF00D9"/>
                </a:solidFill>
                <a:latin typeface="TimesNewRomanPSMT"/>
                <a:cs typeface="Calibri Light"/>
              </a:rPr>
              <a:t>les</a:t>
            </a:r>
            <a:r>
              <a:rPr lang="ro-RO" sz="6100" b="1">
                <a:solidFill>
                  <a:srgbClr val="FF00D9"/>
                </a:solidFill>
                <a:latin typeface="TimesNewRomanPSMT"/>
                <a:cs typeface="Calibri Light"/>
              </a:rPr>
              <a:t> </a:t>
            </a:r>
            <a:r>
              <a:rPr lang="ro-RO" sz="6100" b="1" err="1">
                <a:solidFill>
                  <a:srgbClr val="FF00D9"/>
                </a:solidFill>
                <a:latin typeface="TimesNewRomanPSMT"/>
                <a:cs typeface="Calibri Light"/>
              </a:rPr>
              <a:t>effets</a:t>
            </a:r>
            <a:r>
              <a:rPr lang="ro-RO" sz="6100" b="1">
                <a:solidFill>
                  <a:srgbClr val="FF00D9"/>
                </a:solidFill>
                <a:latin typeface="TimesNewRomanPSMT"/>
                <a:cs typeface="Calibri Light"/>
              </a:rPr>
              <a:t> sur la </a:t>
            </a:r>
            <a:r>
              <a:rPr lang="ro-RO" sz="6100" b="1" err="1">
                <a:solidFill>
                  <a:srgbClr val="FF00D9"/>
                </a:solidFill>
                <a:latin typeface="TimesNewRomanPSMT"/>
                <a:cs typeface="Calibri Light"/>
              </a:rPr>
              <a:t>planète</a:t>
            </a:r>
            <a:r>
              <a:rPr lang="ro-RO" sz="6100" b="1">
                <a:solidFill>
                  <a:srgbClr val="FF00D9"/>
                </a:solidFill>
                <a:latin typeface="TimesNewRomanPSMT"/>
                <a:cs typeface="Calibri Light"/>
              </a:rPr>
              <a:t>.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3093DEDE-B103-4E97-8610-239EA85AD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142" y="4244832"/>
            <a:ext cx="12528786" cy="21656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o-RO" sz="2800">
                <a:solidFill>
                  <a:schemeClr val="bg1"/>
                </a:solidFill>
                <a:latin typeface="TimesNewRomanPSMT"/>
                <a:cs typeface="Calibri"/>
              </a:rPr>
              <a:t>Existe-t-</a:t>
            </a:r>
            <a:r>
              <a:rPr lang="ro-RO" sz="2800" err="1">
                <a:solidFill>
                  <a:schemeClr val="bg1"/>
                </a:solidFill>
                <a:latin typeface="TimesNewRomanPSMT"/>
                <a:cs typeface="Calibri"/>
              </a:rPr>
              <a:t>il</a:t>
            </a:r>
            <a:r>
              <a:rPr lang="ro-RO" sz="2800">
                <a:solidFill>
                  <a:schemeClr val="bg1"/>
                </a:solidFill>
                <a:latin typeface="TimesNewRomanPSMT"/>
                <a:cs typeface="Calibri"/>
              </a:rPr>
              <a:t> des </a:t>
            </a:r>
            <a:r>
              <a:rPr lang="ro-RO" sz="2800" err="1">
                <a:solidFill>
                  <a:schemeClr val="bg1"/>
                </a:solidFill>
                <a:latin typeface="TimesNewRomanPSMT"/>
                <a:cs typeface="Calibri"/>
              </a:rPr>
              <a:t>technologies</a:t>
            </a:r>
            <a:r>
              <a:rPr lang="ro-RO" sz="2800">
                <a:solidFill>
                  <a:schemeClr val="bg1"/>
                </a:solidFill>
                <a:latin typeface="TimesNewRomanPSMT"/>
                <a:cs typeface="Calibri"/>
              </a:rPr>
              <a:t> </a:t>
            </a:r>
            <a:r>
              <a:rPr lang="ro-RO" sz="2800" err="1">
                <a:solidFill>
                  <a:schemeClr val="bg1"/>
                </a:solidFill>
                <a:latin typeface="TimesNewRomanPSMT"/>
                <a:cs typeface="Calibri"/>
              </a:rPr>
              <a:t>pour</a:t>
            </a:r>
            <a:r>
              <a:rPr lang="ro-RO" sz="2800">
                <a:solidFill>
                  <a:schemeClr val="bg1"/>
                </a:solidFill>
                <a:latin typeface="TimesNewRomanPSMT"/>
                <a:cs typeface="Calibri"/>
              </a:rPr>
              <a:t> </a:t>
            </a:r>
            <a:r>
              <a:rPr lang="ro-RO" sz="2800" err="1">
                <a:solidFill>
                  <a:schemeClr val="bg1"/>
                </a:solidFill>
                <a:latin typeface="TimesNewRomanPSMT"/>
                <a:cs typeface="Calibri"/>
              </a:rPr>
              <a:t>prévenir</a:t>
            </a:r>
            <a:r>
              <a:rPr lang="ro-RO" sz="2800">
                <a:solidFill>
                  <a:schemeClr val="bg1"/>
                </a:solidFill>
                <a:latin typeface="TimesNewRomanPSMT"/>
                <a:cs typeface="Calibri"/>
              </a:rPr>
              <a:t> </a:t>
            </a:r>
            <a:r>
              <a:rPr lang="ro-RO" sz="2800" err="1">
                <a:solidFill>
                  <a:schemeClr val="bg1"/>
                </a:solidFill>
                <a:latin typeface="TimesNewRomanPSMT"/>
                <a:cs typeface="Calibri"/>
              </a:rPr>
              <a:t>les</a:t>
            </a:r>
            <a:r>
              <a:rPr lang="ro-RO" sz="2800">
                <a:solidFill>
                  <a:schemeClr val="bg1"/>
                </a:solidFill>
                <a:latin typeface="TimesNewRomanPSMT"/>
                <a:cs typeface="Calibri"/>
              </a:rPr>
              <a:t> </a:t>
            </a:r>
            <a:r>
              <a:rPr lang="ro-RO" sz="2800" err="1">
                <a:solidFill>
                  <a:schemeClr val="bg1"/>
                </a:solidFill>
                <a:latin typeface="TimesNewRomanPSMT"/>
                <a:cs typeface="Calibri"/>
              </a:rPr>
              <a:t>catastrophes</a:t>
            </a:r>
            <a:r>
              <a:rPr lang="ro-RO" sz="2800">
                <a:solidFill>
                  <a:schemeClr val="bg1"/>
                </a:solidFill>
                <a:latin typeface="TimesNewRomanPSMT"/>
                <a:cs typeface="Calibri"/>
              </a:rPr>
              <a:t> </a:t>
            </a:r>
            <a:r>
              <a:rPr lang="ro-RO" sz="2800" err="1">
                <a:solidFill>
                  <a:schemeClr val="bg1"/>
                </a:solidFill>
                <a:latin typeface="TimesNewRomanPSMT"/>
                <a:cs typeface="Calibri"/>
              </a:rPr>
              <a:t>naturelles</a:t>
            </a:r>
            <a:r>
              <a:rPr lang="ro-RO" sz="2800">
                <a:solidFill>
                  <a:schemeClr val="bg1"/>
                </a:solidFill>
                <a:latin typeface="TimesNewRomanPSMT"/>
                <a:cs typeface="Calibri"/>
              </a:rPr>
              <a:t>?</a:t>
            </a:r>
          </a:p>
          <a:p>
            <a:pPr algn="l"/>
            <a:endParaRPr lang="ro-RO" sz="2800">
              <a:solidFill>
                <a:schemeClr val="bg1"/>
              </a:solidFill>
              <a:ea typeface="Calibri"/>
              <a:cs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D1CBF-A219-4C01-85A0-9DF6151E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9FC63AB-02B8-4DDD-8778-397188A37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0AB7ED-D983-4149-A166-B31B7116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3422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46FB17A5-B585-A173-8DD7-D91AA6D8F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247" y="2261051"/>
            <a:ext cx="10322077" cy="32748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o-RO">
                <a:solidFill>
                  <a:srgbClr val="A13094"/>
                </a:solidFill>
                <a:ea typeface="+mn-lt"/>
                <a:cs typeface="+mn-lt"/>
              </a:rPr>
              <a:t> </a:t>
            </a:r>
            <a:r>
              <a:rPr lang="ro-RO" b="1">
                <a:solidFill>
                  <a:srgbClr val="FF00D9"/>
                </a:solidFill>
                <a:ea typeface="+mn-lt"/>
                <a:cs typeface="+mn-lt"/>
              </a:rPr>
              <a:t>3. </a:t>
            </a:r>
            <a:r>
              <a:rPr lang="ro-RO" b="1" err="1">
                <a:solidFill>
                  <a:srgbClr val="FF00D9"/>
                </a:solidFill>
                <a:ea typeface="+mn-lt"/>
                <a:cs typeface="+mn-lt"/>
              </a:rPr>
              <a:t>Conclusion</a:t>
            </a:r>
            <a:r>
              <a:rPr lang="ro-RO" b="1">
                <a:solidFill>
                  <a:srgbClr val="FF00D9"/>
                </a:solidFill>
                <a:ea typeface="+mn-lt"/>
                <a:cs typeface="+mn-lt"/>
              </a:rPr>
              <a:t> </a:t>
            </a:r>
            <a:r>
              <a:rPr lang="ro-RO" b="1" i="1">
                <a:solidFill>
                  <a:srgbClr val="FF00D9"/>
                </a:solidFill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r>
              <a:rPr lang="ro-RO">
                <a:ea typeface="+mn-lt"/>
                <a:cs typeface="+mn-lt"/>
              </a:rPr>
              <a:t> 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En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conclusion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,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les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catastrophes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naturelles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sont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 un sujet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d'actualité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 et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leur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importance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tient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 au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danger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qu'elles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représentent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pour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l'avenir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 de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l'humanité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.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Compte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tenu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 de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leurs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effets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,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les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technologies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 de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prévention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évoluent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 de plus en plus au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fil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 du </a:t>
            </a:r>
            <a:r>
              <a:rPr lang="ro-RO" err="1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temps</a:t>
            </a:r>
            <a:r>
              <a:rPr lang="ro-RO">
                <a:solidFill>
                  <a:schemeClr val="bg1"/>
                </a:solidFill>
                <a:latin typeface="TimesNewRomanPSMT"/>
                <a:ea typeface="+mn-lt"/>
                <a:cs typeface="+mn-lt"/>
              </a:rPr>
              <a:t>.</a:t>
            </a:r>
            <a:endParaRPr lang="ro-RO">
              <a:solidFill>
                <a:schemeClr val="bg1"/>
              </a:solidFill>
              <a:latin typeface="TimesNewRomanPSMT"/>
              <a:cs typeface="Calibri" panose="020F0502020204030204"/>
            </a:endParaRPr>
          </a:p>
        </p:txBody>
      </p:sp>
      <p:pic>
        <p:nvPicPr>
          <p:cNvPr id="4" name="Imagine 4" descr="O imagine care conține piatră, stâncos, exterior, frunză&#10;&#10;Descriere generată automat">
            <a:extLst>
              <a:ext uri="{FF2B5EF4-FFF2-40B4-BE49-F238E27FC236}">
                <a16:creationId xmlns:a16="http://schemas.microsoft.com/office/drawing/2014/main" id="{D39D2729-B7DD-7757-F7B1-CCF99689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162" y="-1948"/>
            <a:ext cx="3057676" cy="2265704"/>
          </a:xfrm>
          <a:prstGeom prst="rect">
            <a:avLst/>
          </a:prstGeom>
        </p:spPr>
      </p:pic>
      <p:pic>
        <p:nvPicPr>
          <p:cNvPr id="5" name="Imagine 5" descr="O imagine care conține cer, exterior, natură, gheață&#10;&#10;Descriere generată automat">
            <a:extLst>
              <a:ext uri="{FF2B5EF4-FFF2-40B4-BE49-F238E27FC236}">
                <a16:creationId xmlns:a16="http://schemas.microsoft.com/office/drawing/2014/main" id="{93A25495-3617-0A41-FBF8-AE451688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38" y="-1832"/>
            <a:ext cx="3747103" cy="2265471"/>
          </a:xfrm>
          <a:prstGeom prst="rect">
            <a:avLst/>
          </a:prstGeom>
        </p:spPr>
      </p:pic>
      <p:pic>
        <p:nvPicPr>
          <p:cNvPr id="6" name="Imagine 6" descr="O imagine care conține text, stea, obiect în aer liber&#10;&#10;Descriere generată automat">
            <a:extLst>
              <a:ext uri="{FF2B5EF4-FFF2-40B4-BE49-F238E27FC236}">
                <a16:creationId xmlns:a16="http://schemas.microsoft.com/office/drawing/2014/main" id="{76C144A2-BAD9-551A-E282-45C747C65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38" y="4443280"/>
            <a:ext cx="3275391" cy="2313631"/>
          </a:xfrm>
          <a:prstGeom prst="rect">
            <a:avLst/>
          </a:prstGeom>
        </p:spPr>
      </p:pic>
      <p:pic>
        <p:nvPicPr>
          <p:cNvPr id="7" name="Imagine 7" descr="O imagine care conține apă, cer, obiect în aer liber, exterior&#10;&#10;Descriere generată automat">
            <a:extLst>
              <a:ext uri="{FF2B5EF4-FFF2-40B4-BE49-F238E27FC236}">
                <a16:creationId xmlns:a16="http://schemas.microsoft.com/office/drawing/2014/main" id="{709781D6-1A8E-DA5D-3A42-10CAE3F80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114" y="4221647"/>
            <a:ext cx="3952724" cy="263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15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0B4EBA9-82BC-3867-0E02-496DFD466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2963"/>
            <a:ext cx="12003929" cy="66920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 sz="2000" dirty="0">
                <a:solidFill>
                  <a:srgbClr val="FF00D9"/>
                </a:solidFill>
                <a:ea typeface="Calibri"/>
                <a:cs typeface="Calibri"/>
              </a:rPr>
              <a:t>Bibliographie:     </a:t>
            </a:r>
            <a:r>
              <a:rPr lang="ro-RO" sz="2000" dirty="0">
                <a:ea typeface="Calibri"/>
                <a:cs typeface="Calibri"/>
              </a:rPr>
              <a:t>                                                                                                                </a:t>
            </a:r>
            <a:r>
              <a:rPr lang="ro-RO" sz="2000" dirty="0">
                <a:solidFill>
                  <a:srgbClr val="FF00D9"/>
                </a:solidFill>
                <a:ea typeface="Calibri"/>
                <a:cs typeface="Calibri"/>
              </a:rPr>
              <a:t> L'équipe pédagogique</a:t>
            </a:r>
          </a:p>
          <a:p>
            <a:pPr marL="0" indent="0">
              <a:buNone/>
            </a:pPr>
            <a:r>
              <a:rPr lang="ro-RO" sz="2000" dirty="0">
                <a:solidFill>
                  <a:srgbClr val="FF00D9"/>
                </a:solidFill>
                <a:ea typeface="Calibri"/>
                <a:cs typeface="Calibri"/>
              </a:rPr>
              <a:t>                               </a:t>
            </a:r>
            <a:r>
              <a:rPr lang="ro-RO" sz="2000" dirty="0">
                <a:solidFill>
                  <a:schemeClr val="bg1"/>
                </a:solidFill>
                <a:ea typeface="Calibri"/>
                <a:cs typeface="Calibri"/>
              </a:rPr>
              <a:t>                                                                                                                    Madame Ileana Patrichi</a:t>
            </a:r>
          </a:p>
          <a:p>
            <a:pPr marL="0" indent="0">
              <a:buNone/>
            </a:pPr>
            <a:r>
              <a:rPr lang="ro-RO" sz="2000" dirty="0">
                <a:solidFill>
                  <a:srgbClr val="FFFFFF"/>
                </a:solidFill>
                <a:ea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ro-RO" sz="2000" dirty="0" err="1">
                <a:solidFill>
                  <a:srgbClr val="FFFFFF"/>
                </a:solidFill>
                <a:ea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www.weadapt.org</a:t>
            </a:r>
            <a:r>
              <a:rPr lang="ro-RO" sz="2000" dirty="0">
                <a:solidFill>
                  <a:srgbClr val="FFFFFF"/>
                </a:solidFill>
                <a:ea typeface="Calibri"/>
                <a:cs typeface="Calibri"/>
              </a:rPr>
              <a:t>                                                                                           </a:t>
            </a:r>
            <a:r>
              <a:rPr lang="ro-RO" sz="2000" dirty="0">
                <a:solidFill>
                  <a:schemeClr val="bg1"/>
                </a:solidFill>
                <a:ea typeface="Calibri"/>
                <a:cs typeface="Calibri"/>
              </a:rPr>
              <a:t>                Madame Lucia Taflan</a:t>
            </a:r>
          </a:p>
          <a:p>
            <a:pPr marL="0" indent="0">
              <a:buNone/>
            </a:pPr>
            <a:r>
              <a:rPr lang="ro-RO" sz="2000" dirty="0">
                <a:solidFill>
                  <a:srgbClr val="FFFFFF"/>
                </a:solidFill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ro-RO" sz="2000" dirty="0" err="1">
                <a:solidFill>
                  <a:srgbClr val="FFFFFF"/>
                </a:solidFill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www.nationalgeographic.fr</a:t>
            </a:r>
            <a:r>
              <a:rPr lang="ro-RO" sz="2000" dirty="0">
                <a:solidFill>
                  <a:srgbClr val="FFFFFF"/>
                </a:solidFill>
                <a:ea typeface="Calibri"/>
                <a:cs typeface="Calibri"/>
              </a:rPr>
              <a:t>                                                                                            </a:t>
            </a:r>
            <a:r>
              <a:rPr lang="ro-RO" sz="2000" dirty="0">
                <a:solidFill>
                  <a:schemeClr val="bg1"/>
                </a:solidFill>
                <a:ea typeface="Calibri"/>
                <a:cs typeface="Calibri"/>
              </a:rPr>
              <a:t>Madame Raisa Vlad</a:t>
            </a:r>
          </a:p>
          <a:p>
            <a:pPr marL="0" indent="0">
              <a:buNone/>
            </a:pPr>
            <a:r>
              <a:rPr lang="ro-RO" sz="2000" dirty="0">
                <a:solidFill>
                  <a:srgbClr val="FFFFFF"/>
                </a:solidFill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ro-RO" sz="2000" dirty="0" err="1">
                <a:solidFill>
                  <a:srgbClr val="FFFFFF"/>
                </a:solidFill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weactforgood.com</a:t>
            </a:r>
            <a:r>
              <a:rPr lang="ro-RO" sz="2000" dirty="0">
                <a:solidFill>
                  <a:srgbClr val="FFFFFF"/>
                </a:solidFill>
                <a:ea typeface="Calibri"/>
                <a:cs typeface="Calibri"/>
              </a:rPr>
              <a:t>                                                                                                         Madame </a:t>
            </a:r>
            <a:r>
              <a:rPr lang="ro-RO" sz="2000" dirty="0">
                <a:solidFill>
                  <a:schemeClr val="bg1"/>
                </a:solidFill>
                <a:ea typeface="Calibri"/>
                <a:cs typeface="Calibri"/>
              </a:rPr>
              <a:t>Mariana Vișan</a:t>
            </a:r>
          </a:p>
          <a:p>
            <a:pPr marL="0" indent="0">
              <a:buNone/>
            </a:pPr>
            <a:r>
              <a:rPr lang="ro-RO" sz="2000" dirty="0">
                <a:solidFill>
                  <a:srgbClr val="FFFFFF"/>
                </a:solidFill>
                <a:ea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https://fr.m.wikipedia.org</a:t>
            </a:r>
            <a:endParaRPr lang="ro-RO" sz="2000" dirty="0">
              <a:solidFill>
                <a:srgbClr val="FFFFFF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ro-RO" sz="2000" dirty="0">
                <a:solidFill>
                  <a:srgbClr val="FFFFFF"/>
                </a:solidFill>
                <a:ea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https://www.secheresse.info</a:t>
            </a:r>
            <a:endParaRPr lang="ro-RO" sz="2000" dirty="0">
              <a:solidFill>
                <a:srgbClr val="FFFFFF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ro-RO" sz="2000" dirty="0">
                <a:solidFill>
                  <a:srgbClr val="FFFFFF"/>
                </a:solidFill>
                <a:ea typeface="Calibri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ro-RO" sz="2000" dirty="0" err="1">
                <a:solidFill>
                  <a:srgbClr val="FFFFFF"/>
                </a:solidFill>
                <a:ea typeface="Calibri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www.futura-science.com</a:t>
            </a:r>
            <a:r>
              <a:rPr lang="ro-RO" sz="2000" dirty="0">
                <a:solidFill>
                  <a:srgbClr val="FFFFFF"/>
                </a:solidFill>
                <a:ea typeface="Calibri"/>
                <a:cs typeface="Calibri"/>
              </a:rPr>
              <a:t>                                         </a:t>
            </a:r>
            <a:r>
              <a:rPr lang="ro-RO" sz="2000" dirty="0">
                <a:solidFill>
                  <a:srgbClr val="FF00D9"/>
                </a:solidFill>
                <a:ea typeface="Calibri"/>
                <a:cs typeface="Calibri"/>
              </a:rPr>
              <a:t> Réalise par:</a:t>
            </a:r>
          </a:p>
          <a:p>
            <a:pPr marL="0" indent="0">
              <a:buNone/>
            </a:pPr>
            <a:r>
              <a:rPr lang="ro-RO" sz="2000" dirty="0">
                <a:solidFill>
                  <a:srgbClr val="FFFFFF"/>
                </a:solidFill>
                <a:ea typeface="Calibri"/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ro-RO" sz="2000" dirty="0" err="1">
                <a:solidFill>
                  <a:srgbClr val="FFFFFF"/>
                </a:solidFill>
                <a:ea typeface="Calibri"/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www.notre-planete.info</a:t>
            </a:r>
            <a:r>
              <a:rPr lang="ro-RO" sz="2000" dirty="0">
                <a:solidFill>
                  <a:srgbClr val="FFFFFF"/>
                </a:solidFill>
                <a:ea typeface="Calibri"/>
                <a:cs typeface="Calibri"/>
              </a:rPr>
              <a:t>                                     </a:t>
            </a:r>
            <a:r>
              <a:rPr lang="ro-RO" sz="2000" dirty="0">
                <a:solidFill>
                  <a:schemeClr val="bg1"/>
                </a:solidFill>
                <a:ea typeface="Calibri"/>
                <a:cs typeface="Calibri"/>
              </a:rPr>
              <a:t>               Butunoiu Cristina Gabriela</a:t>
            </a:r>
          </a:p>
          <a:p>
            <a:pPr marL="0" indent="0">
              <a:buNone/>
            </a:pPr>
            <a:r>
              <a:rPr lang="ro-RO" sz="2000" dirty="0">
                <a:solidFill>
                  <a:srgbClr val="FFFFFF"/>
                </a:solidFill>
                <a:ea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ro-RO" sz="2000" dirty="0" err="1">
                <a:solidFill>
                  <a:srgbClr val="FFFFFF"/>
                </a:solidFill>
                <a:ea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caminteresse.fr</a:t>
            </a:r>
            <a:r>
              <a:rPr lang="ro-RO" sz="2000" dirty="0">
                <a:solidFill>
                  <a:srgbClr val="FFFFFF"/>
                </a:solidFill>
                <a:ea typeface="Calibri"/>
                <a:cs typeface="Calibri"/>
              </a:rPr>
              <a:t>                                                     </a:t>
            </a:r>
            <a:r>
              <a:rPr lang="ro-RO" sz="2000" dirty="0">
                <a:solidFill>
                  <a:schemeClr val="bg1"/>
                </a:solidFill>
                <a:ea typeface="Calibri"/>
                <a:cs typeface="Calibri"/>
              </a:rPr>
              <a:t>             Mirică Anastasia</a:t>
            </a:r>
          </a:p>
          <a:p>
            <a:pPr marL="0" indent="0">
              <a:buNone/>
            </a:pPr>
            <a:r>
              <a:rPr lang="ro-RO" sz="2000" dirty="0">
                <a:solidFill>
                  <a:srgbClr val="FFFFFF"/>
                </a:solidFill>
                <a:ea typeface="Calibri"/>
                <a:cs typeface="Calibri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https://www.science-et-vie.co</a:t>
            </a:r>
            <a:r>
              <a:rPr lang="fr-FR" sz="2000" dirty="0">
                <a:solidFill>
                  <a:srgbClr val="FFFFFF"/>
                </a:solidFill>
                <a:ea typeface="Calibri"/>
                <a:cs typeface="Calibri"/>
              </a:rPr>
              <a:t>m</a:t>
            </a:r>
            <a:r>
              <a:rPr lang="ro-RO" sz="2000" dirty="0">
                <a:ea typeface="Calibri"/>
                <a:cs typeface="Calibri"/>
              </a:rPr>
              <a:t>                                        </a:t>
            </a:r>
            <a:r>
              <a:rPr lang="ro-RO" sz="2000" dirty="0">
                <a:solidFill>
                  <a:schemeClr val="bg1"/>
                </a:solidFill>
                <a:ea typeface="Calibri"/>
                <a:cs typeface="Calibri"/>
              </a:rPr>
              <a:t>          Topor Vârban Maria</a:t>
            </a:r>
          </a:p>
          <a:p>
            <a:pPr marL="0" indent="0">
              <a:buNone/>
            </a:pPr>
            <a:r>
              <a:rPr lang="ro-RO" sz="2000" dirty="0">
                <a:ea typeface="Calibri"/>
                <a:cs typeface="Calibri"/>
              </a:rPr>
              <a:t>                                                                                        </a:t>
            </a:r>
            <a:r>
              <a:rPr lang="ro-RO" sz="2000" dirty="0">
                <a:solidFill>
                  <a:schemeClr val="bg1"/>
                </a:solidFill>
                <a:ea typeface="Calibri"/>
                <a:cs typeface="Calibri"/>
              </a:rPr>
              <a:t>            Vasilescu Otrok Francisca Alexandra</a:t>
            </a:r>
          </a:p>
          <a:p>
            <a:pPr marL="0" indent="0">
              <a:buNone/>
            </a:pPr>
            <a:endParaRPr lang="ro-RO" dirty="0">
              <a:ea typeface="Calibri"/>
              <a:cs typeface="Calibri"/>
            </a:endParaRPr>
          </a:p>
          <a:p>
            <a:pPr marL="0" indent="0">
              <a:buNone/>
            </a:pPr>
            <a:endParaRPr lang="ro-RO" dirty="0">
              <a:ea typeface="Calibri"/>
              <a:cs typeface="Calibri"/>
            </a:endParaRPr>
          </a:p>
          <a:p>
            <a:pPr marL="0" indent="0">
              <a:buNone/>
            </a:pPr>
            <a:endParaRPr lang="ro-RO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68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D344C2D-2CB7-58C3-6038-6D941D28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>
                <a:solidFill>
                  <a:srgbClr val="FF00D9"/>
                </a:solidFill>
              </a:rPr>
              <a:t>Le plan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2DCE711-2446-68C3-16A2-F1E335CE4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o-RO"/>
              <a:t>1.</a:t>
            </a:r>
            <a:r>
              <a:rPr lang="ro-RO">
                <a:solidFill>
                  <a:schemeClr val="bg1"/>
                </a:solidFill>
              </a:rPr>
              <a:t> Pr</a:t>
            </a:r>
            <a:r>
              <a:rPr lang="fr-FR" err="1">
                <a:solidFill>
                  <a:schemeClr val="bg1"/>
                </a:solidFill>
              </a:rPr>
              <a:t>ésentation</a:t>
            </a:r>
            <a:r>
              <a:rPr lang="fr-FR">
                <a:solidFill>
                  <a:schemeClr val="bg1"/>
                </a:solidFill>
              </a:rPr>
              <a:t> générale </a:t>
            </a:r>
            <a:endParaRPr lang="ro-RO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fr-FR">
                <a:solidFill>
                  <a:schemeClr val="bg1"/>
                </a:solidFill>
              </a:rPr>
              <a:t>2. Les catastrophes naturelles:</a:t>
            </a:r>
            <a:endParaRPr lang="fr-FR">
              <a:solidFill>
                <a:schemeClr val="bg1"/>
              </a:solidFill>
              <a:cs typeface="Calibri" panose="020F0502020204030204"/>
            </a:endParaRPr>
          </a:p>
          <a:p>
            <a:r>
              <a:rPr lang="fr-FR">
                <a:solidFill>
                  <a:schemeClr val="bg1"/>
                </a:solidFill>
              </a:rPr>
              <a:t> La sécheresse </a:t>
            </a:r>
            <a:endParaRPr lang="fr-FR">
              <a:solidFill>
                <a:schemeClr val="bg1"/>
              </a:solidFill>
              <a:cs typeface="Calibri"/>
            </a:endParaRPr>
          </a:p>
          <a:p>
            <a:r>
              <a:rPr lang="fr-FR">
                <a:solidFill>
                  <a:schemeClr val="bg1"/>
                </a:solidFill>
              </a:rPr>
              <a:t>La fonte des glaciers </a:t>
            </a:r>
            <a:endParaRPr lang="fr-FR">
              <a:solidFill>
                <a:schemeClr val="bg1"/>
              </a:solidFill>
              <a:cs typeface="Calibri"/>
            </a:endParaRPr>
          </a:p>
          <a:p>
            <a:r>
              <a:rPr lang="fr-FR">
                <a:solidFill>
                  <a:schemeClr val="bg1"/>
                </a:solidFill>
              </a:rPr>
              <a:t>La chute d’un astéroïde </a:t>
            </a:r>
            <a:endParaRPr lang="fr-FR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fr-FR">
                <a:solidFill>
                  <a:schemeClr val="bg1"/>
                </a:solidFill>
              </a:rPr>
              <a:t>3. Conclusion </a:t>
            </a:r>
            <a:endParaRPr lang="fr-FR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9529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4">
            <a:extLst>
              <a:ext uri="{FF2B5EF4-FFF2-40B4-BE49-F238E27FC236}">
                <a16:creationId xmlns:a16="http://schemas.microsoft.com/office/drawing/2014/main" id="{00B94EDD-C7AA-5143-BB59-97E0283DAB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r="17172" b="12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CB5D8F08-BFE5-4882-8647-393DEDEE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ro-RO" sz="4000" b="1" i="1">
                <a:solidFill>
                  <a:srgbClr val="FF00D9"/>
                </a:solidFill>
                <a:latin typeface="TimesNewRomanPSMT"/>
                <a:cs typeface="Calibri Light"/>
              </a:rPr>
              <a:t>1. </a:t>
            </a:r>
            <a:r>
              <a:rPr lang="ro-RO" sz="4000" b="1" i="1" err="1">
                <a:solidFill>
                  <a:srgbClr val="FF00D9"/>
                </a:solidFill>
                <a:latin typeface="TimesNewRomanPSMT"/>
                <a:cs typeface="Calibri Light"/>
              </a:rPr>
              <a:t>Présentation</a:t>
            </a:r>
            <a:r>
              <a:rPr lang="ro-RO" sz="4000" b="1" i="1">
                <a:solidFill>
                  <a:srgbClr val="FF00D9"/>
                </a:solidFill>
                <a:latin typeface="TimesNewRomanPSMT"/>
                <a:cs typeface="Calibri Light"/>
              </a:rPr>
              <a:t> </a:t>
            </a:r>
            <a:r>
              <a:rPr lang="ro-RO" sz="4000" b="1" i="1" err="1">
                <a:solidFill>
                  <a:srgbClr val="FF00D9"/>
                </a:solidFill>
                <a:latin typeface="TimesNewRomanPSMT"/>
                <a:cs typeface="Calibri Light"/>
              </a:rPr>
              <a:t>générale</a:t>
            </a:r>
            <a:r>
              <a:rPr lang="ro-RO" sz="4000" b="1" i="1">
                <a:solidFill>
                  <a:srgbClr val="FF00D9"/>
                </a:solidFill>
                <a:latin typeface="TimesNewRomanPSMT"/>
                <a:cs typeface="Calibri Light"/>
              </a:rPr>
              <a:t> des </a:t>
            </a:r>
            <a:r>
              <a:rPr lang="ro-RO" sz="4000" b="1" i="1" err="1">
                <a:solidFill>
                  <a:srgbClr val="FF00D9"/>
                </a:solidFill>
                <a:latin typeface="TimesNewRomanPSMT"/>
                <a:cs typeface="Calibri Light"/>
              </a:rPr>
              <a:t>catastrophes</a:t>
            </a:r>
            <a:r>
              <a:rPr lang="ro-RO" sz="4000" b="1" i="1">
                <a:solidFill>
                  <a:srgbClr val="FF00D9"/>
                </a:solidFill>
                <a:latin typeface="TimesNewRomanPSMT"/>
                <a:cs typeface="Calibri Light"/>
              </a:rPr>
              <a:t> </a:t>
            </a:r>
            <a:r>
              <a:rPr lang="ro-RO" sz="4000" b="1" i="1" err="1">
                <a:solidFill>
                  <a:srgbClr val="FF00D9"/>
                </a:solidFill>
                <a:latin typeface="TimesNewRomanPSMT"/>
                <a:cs typeface="Calibri Light"/>
              </a:rPr>
              <a:t>naturelles</a:t>
            </a:r>
            <a:endParaRPr lang="ro-RO" sz="4000" b="1" i="1">
              <a:solidFill>
                <a:srgbClr val="FF00D9"/>
              </a:solidFill>
              <a:latin typeface="TimesNewRomanPSMT"/>
              <a:ea typeface="Calibri Light"/>
              <a:cs typeface="Calibri Light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0B3185F-8E5D-40E1-BCCD-753953943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 sz="2200">
                <a:latin typeface="TimesNewRomanPSMT"/>
                <a:cs typeface="Calibri"/>
              </a:rPr>
              <a:t>Un </a:t>
            </a:r>
            <a:r>
              <a:rPr lang="ro-RO" sz="2200" err="1">
                <a:latin typeface="TimesNewRomanPSMT"/>
                <a:cs typeface="Calibri"/>
              </a:rPr>
              <a:t>catastrophe</a:t>
            </a:r>
            <a:r>
              <a:rPr lang="ro-RO" sz="2200">
                <a:latin typeface="TimesNewRomanPSMT"/>
                <a:cs typeface="Calibri"/>
              </a:rPr>
              <a:t> </a:t>
            </a:r>
            <a:r>
              <a:rPr lang="ro-RO" sz="2200" err="1">
                <a:latin typeface="TimesNewRomanPSMT"/>
                <a:cs typeface="Calibri"/>
              </a:rPr>
              <a:t>naturelle</a:t>
            </a:r>
            <a:r>
              <a:rPr lang="ro-RO" sz="2200">
                <a:latin typeface="TimesNewRomanPSMT"/>
                <a:cs typeface="Calibri"/>
              </a:rPr>
              <a:t>-un </a:t>
            </a:r>
            <a:r>
              <a:rPr lang="ro-RO" sz="2200" err="1">
                <a:latin typeface="TimesNewRomanPSMT"/>
                <a:cs typeface="Calibri"/>
              </a:rPr>
              <a:t>phénomène</a:t>
            </a:r>
            <a:r>
              <a:rPr lang="ro-RO" sz="2200">
                <a:latin typeface="TimesNewRomanPSMT"/>
                <a:cs typeface="Calibri"/>
              </a:rPr>
              <a:t> </a:t>
            </a:r>
            <a:r>
              <a:rPr lang="ro-RO" sz="2200" err="1">
                <a:latin typeface="TimesNewRomanPSMT"/>
                <a:cs typeface="Calibri"/>
              </a:rPr>
              <a:t>naturel</a:t>
            </a:r>
            <a:r>
              <a:rPr lang="ro-RO" sz="2200">
                <a:latin typeface="TimesNewRomanPSMT"/>
                <a:cs typeface="Calibri"/>
              </a:rPr>
              <a:t> </a:t>
            </a:r>
            <a:r>
              <a:rPr lang="ro-RO" sz="2200" err="1">
                <a:latin typeface="TimesNewRomanPSMT"/>
                <a:cs typeface="Calibri"/>
              </a:rPr>
              <a:t>qui</a:t>
            </a:r>
            <a:r>
              <a:rPr lang="ro-RO" sz="2200">
                <a:latin typeface="TimesNewRomanPSMT"/>
                <a:cs typeface="Calibri"/>
              </a:rPr>
              <a:t> </a:t>
            </a:r>
            <a:r>
              <a:rPr lang="ro-RO" sz="2200" err="1">
                <a:latin typeface="TimesNewRomanPSMT"/>
                <a:cs typeface="Calibri"/>
              </a:rPr>
              <a:t>peut</a:t>
            </a:r>
            <a:r>
              <a:rPr lang="ro-RO" sz="2200">
                <a:latin typeface="TimesNewRomanPSMT"/>
                <a:cs typeface="Calibri"/>
              </a:rPr>
              <a:t> </a:t>
            </a:r>
            <a:r>
              <a:rPr lang="ro-RO" sz="2200" err="1">
                <a:latin typeface="TimesNewRomanPSMT"/>
                <a:cs typeface="Calibri"/>
              </a:rPr>
              <a:t>cause</a:t>
            </a:r>
            <a:r>
              <a:rPr lang="ro-RO" sz="2200">
                <a:latin typeface="TimesNewRomanPSMT"/>
                <a:cs typeface="Calibri"/>
              </a:rPr>
              <a:t> des </a:t>
            </a:r>
            <a:r>
              <a:rPr lang="ro-RO" sz="2200" err="1">
                <a:latin typeface="TimesNewRomanPSMT"/>
                <a:cs typeface="Calibri"/>
              </a:rPr>
              <a:t>partes</a:t>
            </a:r>
            <a:r>
              <a:rPr lang="ro-RO" sz="2200">
                <a:latin typeface="TimesNewRomanPSMT"/>
                <a:cs typeface="Calibri"/>
              </a:rPr>
              <a:t> de vie, des </a:t>
            </a:r>
            <a:r>
              <a:rPr lang="ro-RO" sz="2200" err="1">
                <a:latin typeface="TimesNewRomanPSMT"/>
                <a:cs typeface="Calibri"/>
              </a:rPr>
              <a:t>blessures</a:t>
            </a:r>
            <a:r>
              <a:rPr lang="ro-RO" sz="2200">
                <a:latin typeface="TimesNewRomanPSMT"/>
                <a:cs typeface="Calibri"/>
              </a:rPr>
              <a:t> ou d' </a:t>
            </a:r>
            <a:r>
              <a:rPr lang="ro-RO" sz="2200" err="1">
                <a:latin typeface="TimesNewRomanPSMT"/>
                <a:cs typeface="Calibri"/>
              </a:rPr>
              <a:t>autres</a:t>
            </a:r>
            <a:r>
              <a:rPr lang="ro-RO" sz="2200">
                <a:latin typeface="TimesNewRomanPSMT"/>
                <a:cs typeface="Calibri"/>
              </a:rPr>
              <a:t> </a:t>
            </a:r>
            <a:r>
              <a:rPr lang="ro-RO" sz="2200" err="1">
                <a:latin typeface="TimesNewRomanPSMT"/>
                <a:cs typeface="Calibri"/>
              </a:rPr>
              <a:t>effets</a:t>
            </a:r>
            <a:r>
              <a:rPr lang="ro-RO" sz="2200">
                <a:latin typeface="TimesNewRomanPSMT"/>
                <a:cs typeface="Calibri"/>
              </a:rPr>
              <a:t> sur la </a:t>
            </a:r>
            <a:r>
              <a:rPr lang="ro-RO" sz="2200" err="1">
                <a:latin typeface="TimesNewRomanPSMT"/>
                <a:cs typeface="Calibri"/>
              </a:rPr>
              <a:t>santé</a:t>
            </a:r>
            <a:r>
              <a:rPr lang="ro-RO" sz="2200">
                <a:latin typeface="TimesNewRomanPSMT"/>
                <a:cs typeface="Calibri"/>
              </a:rPr>
              <a:t>, des </a:t>
            </a:r>
            <a:r>
              <a:rPr lang="ro-RO" sz="2200" err="1">
                <a:latin typeface="TimesNewRomanPSMT"/>
                <a:cs typeface="Calibri"/>
              </a:rPr>
              <a:t>dommage</a:t>
            </a:r>
            <a:r>
              <a:rPr lang="ro-RO" sz="2200">
                <a:latin typeface="TimesNewRomanPSMT"/>
                <a:cs typeface="Calibri"/>
              </a:rPr>
              <a:t> </a:t>
            </a:r>
            <a:r>
              <a:rPr lang="ro-RO" sz="2200" err="1">
                <a:latin typeface="TimesNewRomanPSMT"/>
                <a:cs typeface="Calibri"/>
              </a:rPr>
              <a:t>matériels</a:t>
            </a:r>
            <a:r>
              <a:rPr lang="ro-RO" sz="2200">
                <a:latin typeface="TimesNewRomanPSMT"/>
                <a:cs typeface="Calibri"/>
              </a:rPr>
              <a:t>, la </a:t>
            </a:r>
            <a:r>
              <a:rPr lang="ro-RO" sz="2200" err="1">
                <a:latin typeface="TimesNewRomanPSMT"/>
                <a:cs typeface="Calibri"/>
              </a:rPr>
              <a:t>perte</a:t>
            </a:r>
            <a:r>
              <a:rPr lang="ro-RO" sz="2200">
                <a:latin typeface="TimesNewRomanPSMT"/>
                <a:cs typeface="Calibri"/>
              </a:rPr>
              <a:t> de </a:t>
            </a:r>
            <a:r>
              <a:rPr lang="ro-RO" sz="2200" err="1">
                <a:latin typeface="TimesNewRomanPSMT"/>
                <a:cs typeface="Calibri"/>
              </a:rPr>
              <a:t>moyens</a:t>
            </a:r>
            <a:r>
              <a:rPr lang="ro-RO" sz="2200">
                <a:latin typeface="TimesNewRomanPSMT"/>
                <a:cs typeface="Calibri"/>
              </a:rPr>
              <a:t> de </a:t>
            </a:r>
            <a:r>
              <a:rPr lang="ro-RO" sz="2200" err="1">
                <a:latin typeface="TimesNewRomanPSMT"/>
                <a:cs typeface="Calibri"/>
              </a:rPr>
              <a:t>subsistance</a:t>
            </a:r>
            <a:r>
              <a:rPr lang="ro-RO" sz="2200">
                <a:latin typeface="TimesNewRomanPSMT"/>
                <a:cs typeface="Calibri"/>
              </a:rPr>
              <a:t>.</a:t>
            </a:r>
            <a:endParaRPr lang="ro-RO" sz="2200">
              <a:latin typeface="TimesNewRomanPSMT"/>
              <a:ea typeface="Calibri"/>
              <a:cs typeface="Calibri"/>
            </a:endParaRPr>
          </a:p>
          <a:p>
            <a:endParaRPr lang="ro-RO" sz="2200">
              <a:latin typeface="TimesNewRomanPSMT"/>
              <a:cs typeface="Calibri"/>
            </a:endParaRPr>
          </a:p>
          <a:p>
            <a:r>
              <a:rPr lang="ro-RO" sz="2200">
                <a:latin typeface="TimesNewRomanPSMT"/>
                <a:cs typeface="Calibri"/>
              </a:rPr>
              <a:t>Au </a:t>
            </a:r>
            <a:r>
              <a:rPr lang="ro-RO" sz="2200" err="1">
                <a:latin typeface="TimesNewRomanPSMT"/>
                <a:cs typeface="Calibri"/>
              </a:rPr>
              <a:t>fil</a:t>
            </a:r>
            <a:r>
              <a:rPr lang="ro-RO" sz="2200">
                <a:latin typeface="TimesNewRomanPSMT"/>
                <a:cs typeface="Calibri"/>
              </a:rPr>
              <a:t> de </a:t>
            </a:r>
            <a:r>
              <a:rPr lang="ro-RO" sz="2200" err="1">
                <a:latin typeface="TimesNewRomanPSMT"/>
                <a:cs typeface="Calibri"/>
              </a:rPr>
              <a:t>temps</a:t>
            </a:r>
            <a:r>
              <a:rPr lang="ro-RO" sz="2200">
                <a:latin typeface="TimesNewRomanPSMT"/>
                <a:cs typeface="Calibri"/>
              </a:rPr>
              <a:t>- </a:t>
            </a:r>
            <a:r>
              <a:rPr lang="ro-RO" sz="2200" err="1">
                <a:latin typeface="TimesNewRomanPSMT"/>
                <a:cs typeface="Calibri"/>
              </a:rPr>
              <a:t>les</a:t>
            </a:r>
            <a:r>
              <a:rPr lang="ro-RO" sz="2200">
                <a:latin typeface="TimesNewRomanPSMT"/>
                <a:cs typeface="Calibri"/>
              </a:rPr>
              <a:t> </a:t>
            </a:r>
            <a:r>
              <a:rPr lang="ro-RO" sz="2200" err="1">
                <a:latin typeface="TimesNewRomanPSMT"/>
                <a:cs typeface="Calibri"/>
              </a:rPr>
              <a:t>catastrophes</a:t>
            </a:r>
            <a:r>
              <a:rPr lang="ro-RO" sz="2200">
                <a:latin typeface="TimesNewRomanPSMT"/>
                <a:cs typeface="Calibri"/>
              </a:rPr>
              <a:t> </a:t>
            </a:r>
            <a:r>
              <a:rPr lang="ro-RO" sz="2200" err="1">
                <a:latin typeface="TimesNewRomanPSMT"/>
                <a:cs typeface="Calibri"/>
              </a:rPr>
              <a:t>ont</a:t>
            </a:r>
            <a:r>
              <a:rPr lang="ro-RO" sz="2200">
                <a:latin typeface="TimesNewRomanPSMT"/>
                <a:cs typeface="Calibri"/>
              </a:rPr>
              <a:t> </a:t>
            </a:r>
            <a:r>
              <a:rPr lang="ro-RO" sz="2200" err="1">
                <a:latin typeface="TimesNewRomanPSMT"/>
                <a:cs typeface="Calibri"/>
              </a:rPr>
              <a:t>fait</a:t>
            </a:r>
            <a:r>
              <a:rPr lang="ro-RO" sz="2200">
                <a:latin typeface="TimesNewRomanPSMT"/>
                <a:cs typeface="Calibri"/>
              </a:rPr>
              <a:t> des </a:t>
            </a:r>
            <a:r>
              <a:rPr lang="ro-RO" sz="2200" err="1">
                <a:latin typeface="TimesNewRomanPSMT"/>
                <a:cs typeface="Calibri"/>
              </a:rPr>
              <a:t>milions</a:t>
            </a:r>
            <a:r>
              <a:rPr lang="ro-RO" sz="2200">
                <a:latin typeface="TimesNewRomanPSMT"/>
                <a:cs typeface="Calibri"/>
              </a:rPr>
              <a:t> de </a:t>
            </a:r>
            <a:r>
              <a:rPr lang="ro-RO" sz="2200" err="1">
                <a:latin typeface="TimesNewRomanPSMT"/>
                <a:cs typeface="Calibri"/>
              </a:rPr>
              <a:t>victimes</a:t>
            </a:r>
            <a:endParaRPr lang="ro-RO" sz="2200" err="1">
              <a:latin typeface="TimesNewRomanPSMT"/>
              <a:ea typeface="Calibri"/>
              <a:cs typeface="Calibri"/>
            </a:endParaRPr>
          </a:p>
          <a:p>
            <a:endParaRPr lang="ro-RO" sz="2200">
              <a:latin typeface="TimesNewRomanPSMT"/>
              <a:cs typeface="Calibri"/>
            </a:endParaRPr>
          </a:p>
          <a:p>
            <a:r>
              <a:rPr lang="ro-RO" sz="2200">
                <a:latin typeface="TimesNewRomanPSMT"/>
                <a:cs typeface="Calibri"/>
              </a:rPr>
              <a:t>Au XXI </a:t>
            </a:r>
            <a:r>
              <a:rPr lang="ro-RO" sz="2200" err="1">
                <a:latin typeface="TimesNewRomanPSMT"/>
                <a:cs typeface="Calibri"/>
              </a:rPr>
              <a:t>eme</a:t>
            </a:r>
            <a:r>
              <a:rPr lang="ro-RO" sz="2200">
                <a:latin typeface="TimesNewRomanPSMT"/>
                <a:cs typeface="Calibri"/>
              </a:rPr>
              <a:t> </a:t>
            </a:r>
            <a:r>
              <a:rPr lang="ro-RO" sz="2200" err="1">
                <a:latin typeface="TimesNewRomanPSMT"/>
                <a:cs typeface="Calibri"/>
              </a:rPr>
              <a:t>siècle</a:t>
            </a:r>
            <a:r>
              <a:rPr lang="ro-RO" sz="2200">
                <a:latin typeface="TimesNewRomanPSMT"/>
                <a:cs typeface="Calibri"/>
              </a:rPr>
              <a:t>- </a:t>
            </a:r>
            <a:r>
              <a:rPr lang="ro-RO" sz="2200" err="1">
                <a:latin typeface="TimesNewRomanPSMT"/>
                <a:cs typeface="Calibri"/>
              </a:rPr>
              <a:t>les</a:t>
            </a:r>
            <a:r>
              <a:rPr lang="ro-RO" sz="2200">
                <a:latin typeface="TimesNewRomanPSMT"/>
                <a:cs typeface="Calibri"/>
              </a:rPr>
              <a:t> </a:t>
            </a:r>
            <a:r>
              <a:rPr lang="ro-RO" sz="2200" err="1">
                <a:latin typeface="TimesNewRomanPSMT"/>
                <a:cs typeface="Calibri"/>
              </a:rPr>
              <a:t>technologies</a:t>
            </a:r>
            <a:r>
              <a:rPr lang="ro-RO" sz="2200">
                <a:latin typeface="TimesNewRomanPSMT"/>
                <a:cs typeface="Calibri"/>
              </a:rPr>
              <a:t> </a:t>
            </a:r>
            <a:r>
              <a:rPr lang="ro-RO" sz="2200" err="1">
                <a:latin typeface="TimesNewRomanPSMT"/>
                <a:cs typeface="Calibri"/>
              </a:rPr>
              <a:t>permettent</a:t>
            </a:r>
            <a:r>
              <a:rPr lang="ro-RO" sz="2200">
                <a:latin typeface="TimesNewRomanPSMT"/>
                <a:cs typeface="Calibri"/>
              </a:rPr>
              <a:t> de </a:t>
            </a:r>
            <a:r>
              <a:rPr lang="ro-RO" sz="2200" err="1">
                <a:latin typeface="TimesNewRomanPSMT"/>
                <a:cs typeface="Calibri"/>
              </a:rPr>
              <a:t>protéger</a:t>
            </a:r>
            <a:r>
              <a:rPr lang="ro-RO" sz="2200">
                <a:latin typeface="TimesNewRomanPSMT"/>
                <a:cs typeface="Calibri"/>
              </a:rPr>
              <a:t> et </a:t>
            </a:r>
            <a:r>
              <a:rPr lang="ro-RO" sz="2200" err="1">
                <a:latin typeface="TimesNewRomanPSMT"/>
                <a:cs typeface="Calibri"/>
              </a:rPr>
              <a:t>prévenir</a:t>
            </a:r>
            <a:r>
              <a:rPr lang="ro-RO" sz="2200">
                <a:latin typeface="TimesNewRomanPSMT"/>
                <a:cs typeface="Calibri"/>
              </a:rPr>
              <a:t> </a:t>
            </a:r>
            <a:r>
              <a:rPr lang="ro-RO" sz="2200" err="1">
                <a:latin typeface="TimesNewRomanPSMT"/>
                <a:cs typeface="Calibri"/>
              </a:rPr>
              <a:t>les</a:t>
            </a:r>
            <a:r>
              <a:rPr lang="ro-RO" sz="2200">
                <a:latin typeface="TimesNewRomanPSMT"/>
                <a:cs typeface="Calibri"/>
              </a:rPr>
              <a:t> </a:t>
            </a:r>
            <a:r>
              <a:rPr lang="ro-RO" sz="2200" err="1">
                <a:latin typeface="TimesNewRomanPSMT"/>
                <a:cs typeface="Calibri"/>
              </a:rPr>
              <a:t>dangers</a:t>
            </a:r>
            <a:r>
              <a:rPr lang="ro-RO" sz="2200">
                <a:latin typeface="TimesNewRomanPSMT"/>
                <a:cs typeface="Calibri"/>
              </a:rPr>
              <a:t> des </a:t>
            </a:r>
            <a:r>
              <a:rPr lang="ro-RO" sz="2200" err="1">
                <a:latin typeface="TimesNewRomanPSMT"/>
                <a:cs typeface="Calibri"/>
              </a:rPr>
              <a:t>catastrophes</a:t>
            </a:r>
            <a:r>
              <a:rPr lang="ro-RO" sz="2200">
                <a:latin typeface="TimesNewRomanPSMT"/>
                <a:cs typeface="Calibri"/>
              </a:rPr>
              <a:t>.</a:t>
            </a:r>
            <a:endParaRPr lang="ro-RO" sz="2200">
              <a:latin typeface="TimesNewRomanPSM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9389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ine 4">
            <a:extLst>
              <a:ext uri="{FF2B5EF4-FFF2-40B4-BE49-F238E27FC236}">
                <a16:creationId xmlns:a16="http://schemas.microsoft.com/office/drawing/2014/main" id="{CAF3BB8A-C2FC-3B4F-D68D-6A055E81B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7"/>
          <a:stretch/>
        </p:blipFill>
        <p:spPr>
          <a:xfrm>
            <a:off x="-100622" y="10"/>
            <a:ext cx="12191980" cy="6857990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DCC3FB58-99D4-26A2-6398-A333A5543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o-RO" b="1" i="1">
                <a:solidFill>
                  <a:srgbClr val="FF00D9"/>
                </a:solidFill>
                <a:latin typeface="TimesNewRomanPSMT"/>
                <a:cs typeface="Calibri Light"/>
              </a:rPr>
              <a:t>2. </a:t>
            </a:r>
            <a:r>
              <a:rPr lang="ro-RO" b="1" i="1" err="1">
                <a:solidFill>
                  <a:srgbClr val="FF00D9"/>
                </a:solidFill>
                <a:latin typeface="TimesNewRomanPSMT"/>
                <a:cs typeface="Calibri Light"/>
              </a:rPr>
              <a:t>Les</a:t>
            </a:r>
            <a:r>
              <a:rPr lang="ro-RO" b="1" i="1">
                <a:solidFill>
                  <a:srgbClr val="FF00D9"/>
                </a:solidFill>
                <a:latin typeface="TimesNewRomanPSMT"/>
                <a:cs typeface="Calibri Light"/>
              </a:rPr>
              <a:t> </a:t>
            </a:r>
            <a:r>
              <a:rPr lang="ro-RO" b="1" i="1" err="1">
                <a:solidFill>
                  <a:srgbClr val="FF00D9"/>
                </a:solidFill>
                <a:latin typeface="TimesNewRomanPSMT"/>
                <a:cs typeface="Calibri Light"/>
              </a:rPr>
              <a:t>catastrophes</a:t>
            </a:r>
            <a:r>
              <a:rPr lang="ro-RO" b="1" i="1">
                <a:solidFill>
                  <a:srgbClr val="FF00D9"/>
                </a:solidFill>
                <a:latin typeface="TimesNewRomanPSMT"/>
                <a:cs typeface="Calibri Light"/>
              </a:rPr>
              <a:t> </a:t>
            </a:r>
            <a:r>
              <a:rPr lang="ro-RO" b="1" i="1" err="1">
                <a:solidFill>
                  <a:srgbClr val="FF00D9"/>
                </a:solidFill>
                <a:latin typeface="TimesNewRomanPSMT"/>
                <a:cs typeface="Calibri Light"/>
              </a:rPr>
              <a:t>naturelles</a:t>
            </a:r>
            <a:br>
              <a:rPr lang="ro-RO" b="1" i="1">
                <a:latin typeface="TimesNewRomanPSMT"/>
                <a:cs typeface="Calibri Light"/>
              </a:rPr>
            </a:br>
            <a:r>
              <a:rPr lang="ro-RO" i="1">
                <a:solidFill>
                  <a:srgbClr val="FFFFFF"/>
                </a:solidFill>
                <a:latin typeface="TimesNewRomanPSMT"/>
                <a:cs typeface="Calibri Light"/>
              </a:rPr>
              <a:t>La </a:t>
            </a:r>
            <a:r>
              <a:rPr lang="ro-RO" i="1" err="1">
                <a:solidFill>
                  <a:srgbClr val="FFFFFF"/>
                </a:solidFill>
                <a:latin typeface="TimesNewRomanPSMT"/>
                <a:cs typeface="Calibri Light"/>
              </a:rPr>
              <a:t>sécheresse</a:t>
            </a:r>
            <a:endParaRPr lang="ro-RO" b="1" i="1" err="1">
              <a:solidFill>
                <a:srgbClr val="FFFFFF"/>
              </a:solidFill>
              <a:latin typeface="TimesNewRomanPSMT"/>
              <a:cs typeface="Calibri Light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D4C5E05-88B9-B2AF-D96C-88FA79FD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>
                <a:solidFill>
                  <a:srgbClr val="FFFFFF"/>
                </a:solidFill>
                <a:cs typeface="Calibri"/>
              </a:rPr>
              <a:t>La </a:t>
            </a:r>
            <a:r>
              <a:rPr lang="ro-RO" err="1">
                <a:solidFill>
                  <a:srgbClr val="FFFFFF"/>
                </a:solidFill>
                <a:cs typeface="Calibri"/>
              </a:rPr>
              <a:t>sécheresse</a:t>
            </a:r>
            <a:r>
              <a:rPr lang="ro-RO">
                <a:solidFill>
                  <a:srgbClr val="FFFFFF"/>
                </a:solidFill>
                <a:cs typeface="Calibri"/>
              </a:rPr>
              <a:t>- un </a:t>
            </a:r>
            <a:r>
              <a:rPr lang="ro-RO" err="1">
                <a:solidFill>
                  <a:srgbClr val="FFFFFF"/>
                </a:solidFill>
                <a:cs typeface="Calibri"/>
              </a:rPr>
              <a:t>phénomène</a:t>
            </a:r>
            <a:r>
              <a:rPr lang="ro-RO">
                <a:solidFill>
                  <a:srgbClr val="FFFFFF"/>
                </a:solidFill>
                <a:cs typeface="Calibri"/>
              </a:rPr>
              <a:t> </a:t>
            </a:r>
            <a:r>
              <a:rPr lang="ro-RO" err="1">
                <a:solidFill>
                  <a:srgbClr val="FFFFFF"/>
                </a:solidFill>
                <a:cs typeface="Calibri"/>
              </a:rPr>
              <a:t>caractérisé</a:t>
            </a:r>
            <a:r>
              <a:rPr lang="ro-RO">
                <a:solidFill>
                  <a:srgbClr val="FFFFFF"/>
                </a:solidFill>
                <a:cs typeface="Calibri"/>
              </a:rPr>
              <a:t> par un </a:t>
            </a:r>
            <a:r>
              <a:rPr lang="ro-RO" err="1">
                <a:solidFill>
                  <a:srgbClr val="FFFFFF"/>
                </a:solidFill>
                <a:cs typeface="Calibri"/>
              </a:rPr>
              <a:t>manque</a:t>
            </a:r>
            <a:r>
              <a:rPr lang="ro-RO">
                <a:solidFill>
                  <a:srgbClr val="FFFFFF"/>
                </a:solidFill>
                <a:cs typeface="Calibri"/>
              </a:rPr>
              <a:t> </a:t>
            </a:r>
            <a:r>
              <a:rPr lang="ro-RO" err="1">
                <a:solidFill>
                  <a:srgbClr val="FFFFFF"/>
                </a:solidFill>
                <a:cs typeface="Calibri"/>
              </a:rPr>
              <a:t>d'eau</a:t>
            </a:r>
            <a:r>
              <a:rPr lang="ro-RO">
                <a:solidFill>
                  <a:srgbClr val="FFFFFF"/>
                </a:solidFill>
                <a:cs typeface="Calibri"/>
              </a:rPr>
              <a:t> sur </a:t>
            </a:r>
            <a:r>
              <a:rPr lang="ro-RO" err="1">
                <a:solidFill>
                  <a:srgbClr val="FFFFFF"/>
                </a:solidFill>
                <a:cs typeface="Calibri"/>
              </a:rPr>
              <a:t>une</a:t>
            </a:r>
            <a:r>
              <a:rPr lang="ro-RO">
                <a:solidFill>
                  <a:srgbClr val="FFFFFF"/>
                </a:solidFill>
                <a:cs typeface="Calibri"/>
              </a:rPr>
              <a:t> </a:t>
            </a:r>
            <a:r>
              <a:rPr lang="ro-RO" err="1">
                <a:solidFill>
                  <a:srgbClr val="FFFFFF"/>
                </a:solidFill>
                <a:cs typeface="Calibri"/>
              </a:rPr>
              <a:t>durée</a:t>
            </a:r>
            <a:r>
              <a:rPr lang="ro-RO">
                <a:solidFill>
                  <a:srgbClr val="FFFFFF"/>
                </a:solidFill>
                <a:cs typeface="Calibri"/>
              </a:rPr>
              <a:t> </a:t>
            </a:r>
            <a:r>
              <a:rPr lang="ro-RO" err="1">
                <a:solidFill>
                  <a:srgbClr val="FFFFFF"/>
                </a:solidFill>
                <a:cs typeface="Calibri"/>
              </a:rPr>
              <a:t>suffisamment</a:t>
            </a:r>
            <a:r>
              <a:rPr lang="ro-RO">
                <a:solidFill>
                  <a:srgbClr val="FFFFFF"/>
                </a:solidFill>
                <a:cs typeface="Calibri"/>
              </a:rPr>
              <a:t> </a:t>
            </a:r>
            <a:r>
              <a:rPr lang="ro-RO" err="1">
                <a:solidFill>
                  <a:srgbClr val="FFFFFF"/>
                </a:solidFill>
                <a:cs typeface="Calibri"/>
              </a:rPr>
              <a:t>longue</a:t>
            </a:r>
            <a:r>
              <a:rPr lang="ro-RO">
                <a:solidFill>
                  <a:srgbClr val="FFFFFF"/>
                </a:solidFill>
                <a:cs typeface="Calibri"/>
              </a:rPr>
              <a:t> </a:t>
            </a:r>
            <a:r>
              <a:rPr lang="ro-RO" err="1">
                <a:solidFill>
                  <a:srgbClr val="FFFFFF"/>
                </a:solidFill>
                <a:cs typeface="Calibri"/>
              </a:rPr>
              <a:t>pour</a:t>
            </a:r>
            <a:r>
              <a:rPr lang="ro-RO">
                <a:solidFill>
                  <a:srgbClr val="FFFFFF"/>
                </a:solidFill>
                <a:cs typeface="Calibri"/>
              </a:rPr>
              <a:t> </a:t>
            </a:r>
            <a:r>
              <a:rPr lang="ro-RO" err="1">
                <a:solidFill>
                  <a:srgbClr val="FFFFFF"/>
                </a:solidFill>
                <a:cs typeface="Calibri"/>
              </a:rPr>
              <a:t>affecter</a:t>
            </a:r>
            <a:r>
              <a:rPr lang="ro-RO">
                <a:solidFill>
                  <a:srgbClr val="FFFFFF"/>
                </a:solidFill>
                <a:cs typeface="Calibri"/>
              </a:rPr>
              <a:t> </a:t>
            </a:r>
            <a:r>
              <a:rPr lang="ro-RO" err="1">
                <a:solidFill>
                  <a:srgbClr val="FFFFFF"/>
                </a:solidFill>
                <a:cs typeface="Calibri"/>
              </a:rPr>
              <a:t>les</a:t>
            </a:r>
            <a:r>
              <a:rPr lang="ro-RO">
                <a:solidFill>
                  <a:srgbClr val="FFFFFF"/>
                </a:solidFill>
                <a:cs typeface="Calibri"/>
              </a:rPr>
              <a:t> </a:t>
            </a:r>
            <a:r>
              <a:rPr lang="ro-RO" err="1">
                <a:solidFill>
                  <a:srgbClr val="FFFFFF"/>
                </a:solidFill>
                <a:cs typeface="Calibri"/>
              </a:rPr>
              <a:t>sols</a:t>
            </a:r>
            <a:r>
              <a:rPr lang="ro-RO">
                <a:solidFill>
                  <a:srgbClr val="FFFFFF"/>
                </a:solidFill>
                <a:cs typeface="Calibri"/>
              </a:rPr>
              <a:t> et la </a:t>
            </a:r>
            <a:r>
              <a:rPr lang="ro-RO" err="1">
                <a:solidFill>
                  <a:srgbClr val="FFFFFF"/>
                </a:solidFill>
                <a:cs typeface="Calibri"/>
              </a:rPr>
              <a:t>végétation</a:t>
            </a:r>
          </a:p>
          <a:p>
            <a:pPr marL="0" indent="0">
              <a:buNone/>
            </a:pPr>
            <a:endParaRPr lang="ro-RO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ro-RO" i="1" u="sng" err="1">
                <a:solidFill>
                  <a:srgbClr val="FFFFFF"/>
                </a:solidFill>
                <a:cs typeface="Calibri"/>
              </a:rPr>
              <a:t>Les</a:t>
            </a:r>
            <a:r>
              <a:rPr lang="ro-RO" i="1" u="sng">
                <a:solidFill>
                  <a:srgbClr val="FFFFFF"/>
                </a:solidFill>
                <a:cs typeface="Calibri"/>
              </a:rPr>
              <a:t> </a:t>
            </a:r>
            <a:r>
              <a:rPr lang="ro-RO" i="1" u="sng" err="1">
                <a:solidFill>
                  <a:srgbClr val="FFFFFF"/>
                </a:solidFill>
                <a:cs typeface="Calibri"/>
              </a:rPr>
              <a:t>causes</a:t>
            </a:r>
            <a:r>
              <a:rPr lang="ro-RO" i="1" u="sng">
                <a:solidFill>
                  <a:srgbClr val="FFFFFF"/>
                </a:solidFill>
                <a:cs typeface="Calibri"/>
              </a:rPr>
              <a:t>:</a:t>
            </a:r>
          </a:p>
          <a:p>
            <a:pPr marL="0" indent="0">
              <a:buNone/>
            </a:pPr>
            <a:r>
              <a:rPr lang="ro-RO">
                <a:solidFill>
                  <a:srgbClr val="FFFFFF"/>
                </a:solidFill>
                <a:cs typeface="Calibri"/>
              </a:rPr>
              <a:t>-</a:t>
            </a:r>
            <a:r>
              <a:rPr lang="ro-RO" err="1">
                <a:solidFill>
                  <a:srgbClr val="FFFFFF"/>
                </a:solidFill>
                <a:cs typeface="Calibri"/>
              </a:rPr>
              <a:t>une</a:t>
            </a:r>
            <a:r>
              <a:rPr lang="ro-RO">
                <a:solidFill>
                  <a:srgbClr val="FFFFFF"/>
                </a:solidFill>
                <a:cs typeface="Calibri"/>
              </a:rPr>
              <a:t> </a:t>
            </a:r>
            <a:r>
              <a:rPr lang="ro-RO" err="1">
                <a:solidFill>
                  <a:srgbClr val="FFFFFF"/>
                </a:solidFill>
                <a:cs typeface="Calibri"/>
              </a:rPr>
              <a:t>consommation</a:t>
            </a:r>
            <a:r>
              <a:rPr lang="ro-RO">
                <a:solidFill>
                  <a:srgbClr val="FFFFFF"/>
                </a:solidFill>
                <a:cs typeface="Calibri"/>
              </a:rPr>
              <a:t> </a:t>
            </a:r>
            <a:r>
              <a:rPr lang="ro-RO" err="1">
                <a:solidFill>
                  <a:srgbClr val="FFFFFF"/>
                </a:solidFill>
                <a:cs typeface="Calibri"/>
              </a:rPr>
              <a:t>d'eau</a:t>
            </a:r>
            <a:r>
              <a:rPr lang="ro-RO">
                <a:solidFill>
                  <a:srgbClr val="FFFFFF"/>
                </a:solidFill>
                <a:cs typeface="Calibri"/>
              </a:rPr>
              <a:t> </a:t>
            </a:r>
            <a:r>
              <a:rPr lang="ro-RO" err="1">
                <a:solidFill>
                  <a:srgbClr val="FFFFFF"/>
                </a:solidFill>
                <a:cs typeface="Calibri"/>
              </a:rPr>
              <a:t>excessive</a:t>
            </a:r>
            <a:r>
              <a:rPr lang="ro-RO">
                <a:solidFill>
                  <a:srgbClr val="FFFFFF"/>
                </a:solidFill>
                <a:cs typeface="Calibri"/>
              </a:rPr>
              <a:t> </a:t>
            </a:r>
            <a:r>
              <a:rPr lang="ro-RO" err="1">
                <a:solidFill>
                  <a:srgbClr val="FFFFFF"/>
                </a:solidFill>
                <a:cs typeface="Calibri"/>
              </a:rPr>
              <a:t>pour</a:t>
            </a:r>
            <a:r>
              <a:rPr lang="ro-RO">
                <a:solidFill>
                  <a:srgbClr val="FFFFFF"/>
                </a:solidFill>
                <a:cs typeface="Calibri"/>
              </a:rPr>
              <a:t> </a:t>
            </a:r>
            <a:r>
              <a:rPr lang="ro-RO" err="1">
                <a:solidFill>
                  <a:srgbClr val="FFFFFF"/>
                </a:solidFill>
                <a:cs typeface="Calibri"/>
              </a:rPr>
              <a:t>les</a:t>
            </a:r>
            <a:r>
              <a:rPr lang="ro-RO">
                <a:solidFill>
                  <a:srgbClr val="FFFFFF"/>
                </a:solidFill>
                <a:cs typeface="Calibri"/>
              </a:rPr>
              <a:t> </a:t>
            </a:r>
            <a:r>
              <a:rPr lang="ro-RO" err="1">
                <a:solidFill>
                  <a:srgbClr val="FFFFFF"/>
                </a:solidFill>
                <a:cs typeface="Calibri"/>
              </a:rPr>
              <a:t>activités</a:t>
            </a:r>
            <a:r>
              <a:rPr lang="ro-RO">
                <a:solidFill>
                  <a:srgbClr val="FFFFFF"/>
                </a:solidFill>
                <a:cs typeface="Calibri"/>
              </a:rPr>
              <a:t> </a:t>
            </a:r>
            <a:r>
              <a:rPr lang="ro-RO" err="1">
                <a:solidFill>
                  <a:srgbClr val="FFFFFF"/>
                </a:solidFill>
                <a:cs typeface="Calibri"/>
              </a:rPr>
              <a:t>humains</a:t>
            </a:r>
          </a:p>
          <a:p>
            <a:pPr marL="0" indent="0">
              <a:buNone/>
            </a:pPr>
            <a:r>
              <a:rPr lang="ro-RO">
                <a:solidFill>
                  <a:srgbClr val="FFFFFF"/>
                </a:solidFill>
                <a:cs typeface="Calibri"/>
              </a:rPr>
              <a:t>-le </a:t>
            </a:r>
            <a:r>
              <a:rPr lang="ro-RO" err="1">
                <a:solidFill>
                  <a:srgbClr val="FFFFFF"/>
                </a:solidFill>
                <a:cs typeface="Calibri"/>
              </a:rPr>
              <a:t>manque</a:t>
            </a:r>
            <a:r>
              <a:rPr lang="ro-RO">
                <a:solidFill>
                  <a:srgbClr val="FFFFFF"/>
                </a:solidFill>
                <a:cs typeface="Calibri"/>
              </a:rPr>
              <a:t> </a:t>
            </a:r>
            <a:r>
              <a:rPr lang="ro-RO" err="1">
                <a:solidFill>
                  <a:srgbClr val="FFFFFF"/>
                </a:solidFill>
                <a:cs typeface="Calibri"/>
              </a:rPr>
              <a:t>d'eau</a:t>
            </a:r>
            <a:r>
              <a:rPr lang="ro-RO">
                <a:solidFill>
                  <a:srgbClr val="FFFFFF"/>
                </a:solidFill>
                <a:cs typeface="Calibri"/>
              </a:rPr>
              <a:t> </a:t>
            </a:r>
            <a:r>
              <a:rPr lang="ro-RO" err="1">
                <a:solidFill>
                  <a:srgbClr val="FFFFFF"/>
                </a:solidFill>
                <a:cs typeface="Calibri"/>
              </a:rPr>
              <a:t>accompagné</a:t>
            </a:r>
          </a:p>
          <a:p>
            <a:pPr marL="0" indent="0">
              <a:buNone/>
            </a:pPr>
            <a:r>
              <a:rPr lang="ro-RO">
                <a:solidFill>
                  <a:srgbClr val="FFFFFF"/>
                </a:solidFill>
                <a:cs typeface="Calibri"/>
              </a:rPr>
              <a:t>-</a:t>
            </a:r>
            <a:r>
              <a:rPr lang="ro-RO" err="1">
                <a:solidFill>
                  <a:srgbClr val="FFFFFF"/>
                </a:solidFill>
                <a:cs typeface="Calibri"/>
              </a:rPr>
              <a:t>les</a:t>
            </a:r>
            <a:r>
              <a:rPr lang="ro-RO">
                <a:solidFill>
                  <a:srgbClr val="FFFFFF"/>
                </a:solidFill>
                <a:cs typeface="Calibri"/>
              </a:rPr>
              <a:t> </a:t>
            </a:r>
            <a:r>
              <a:rPr lang="ro-RO" err="1">
                <a:solidFill>
                  <a:srgbClr val="FFFFFF"/>
                </a:solidFill>
                <a:cs typeface="Calibri"/>
              </a:rPr>
              <a:t>températures</a:t>
            </a:r>
            <a:r>
              <a:rPr lang="ro-RO">
                <a:solidFill>
                  <a:srgbClr val="FFFFFF"/>
                </a:solidFill>
                <a:cs typeface="Calibri"/>
              </a:rPr>
              <a:t> </a:t>
            </a:r>
            <a:r>
              <a:rPr lang="ro-RO" err="1">
                <a:solidFill>
                  <a:srgbClr val="FFFFFF"/>
                </a:solidFill>
                <a:cs typeface="Calibri"/>
              </a:rPr>
              <a:t>élevées</a:t>
            </a:r>
          </a:p>
        </p:txBody>
      </p:sp>
    </p:spTree>
    <p:extLst>
      <p:ext uri="{BB962C8B-B14F-4D97-AF65-F5344CB8AC3E}">
        <p14:creationId xmlns:p14="http://schemas.microsoft.com/office/powerpoint/2010/main" val="1079881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4" descr="O imagine care conține sol, drum, alee, pavaj&#10;&#10;Descriere generată automat">
            <a:extLst>
              <a:ext uri="{FF2B5EF4-FFF2-40B4-BE49-F238E27FC236}">
                <a16:creationId xmlns:a16="http://schemas.microsoft.com/office/drawing/2014/main" id="{52B09B57-4963-F8DA-B3B1-EA4F9CB710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82" r="9091" b="121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B407F551-74BD-C1DF-E0E6-142BA22CE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ro-RO" sz="4000" i="1" u="sng">
                <a:cs typeface="Calibri Light"/>
              </a:rPr>
              <a:t>Les effets</a:t>
            </a:r>
            <a:endParaRPr lang="ro-RO" sz="4000" i="1" u="sng">
              <a:ea typeface="Calibri Light"/>
              <a:cs typeface="Calibri Light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E2E806D-A925-A1C3-DD59-BBC9525A4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o-RO" sz="2200">
                <a:latin typeface="TimesNewRomanPSMT"/>
                <a:cs typeface="Calibri"/>
              </a:rPr>
              <a:t>Les conséquences sur la flore</a:t>
            </a:r>
          </a:p>
          <a:p>
            <a:pPr marL="0" indent="0">
              <a:buNone/>
            </a:pPr>
            <a:r>
              <a:rPr lang="ro-RO" sz="2200">
                <a:latin typeface="TimesNewRomanPSMT"/>
                <a:cs typeface="Calibri"/>
              </a:rPr>
              <a:t>En cas de sécheresse- les populations plus fragiles-risque une déshydratation</a:t>
            </a:r>
          </a:p>
          <a:p>
            <a:r>
              <a:rPr lang="ro-RO" sz="2200">
                <a:latin typeface="TimesNewRomanPSMT"/>
                <a:cs typeface="Calibri"/>
              </a:rPr>
              <a:t>Sur la faune- un manque d'eau affecte les poissons vivant dans l'eau</a:t>
            </a:r>
          </a:p>
          <a:p>
            <a:r>
              <a:rPr lang="ro-RO" sz="2200">
                <a:latin typeface="TimesNewRomanPSMT"/>
                <a:cs typeface="Calibri"/>
              </a:rPr>
              <a:t>Sur les forêts- la sécheresse va rendre les arbres plus secs et déshydratés </a:t>
            </a:r>
          </a:p>
          <a:p>
            <a:r>
              <a:rPr lang="ro-RO" sz="2200">
                <a:latin typeface="TimesNewRomanPSMT"/>
                <a:cs typeface="Calibri"/>
              </a:rPr>
              <a:t>Sur l'agriculture-l'irrigation des cultures</a:t>
            </a:r>
          </a:p>
          <a:p>
            <a:r>
              <a:rPr lang="ro-RO" sz="2200">
                <a:latin typeface="TimesNewRomanPSMT"/>
                <a:cs typeface="Calibri"/>
              </a:rPr>
              <a:t>Sur les sols-en automne, les sols asséchés, ne vont plus pouvoir absorber les précipitations</a:t>
            </a:r>
          </a:p>
          <a:p>
            <a:pPr marL="0" indent="0">
              <a:buNone/>
            </a:pPr>
            <a:endParaRPr lang="ro-RO" sz="2200">
              <a:cs typeface="Calibri"/>
            </a:endParaRPr>
          </a:p>
          <a:p>
            <a:pPr marL="0" indent="0">
              <a:buNone/>
            </a:pPr>
            <a:endParaRPr lang="ro-RO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3265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4">
            <a:extLst>
              <a:ext uri="{FF2B5EF4-FFF2-40B4-BE49-F238E27FC236}">
                <a16:creationId xmlns:a16="http://schemas.microsoft.com/office/drawing/2014/main" id="{880CA0E0-6C23-9A12-F10D-C06B50182E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r="27677" b="12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C4712B5C-9209-8FB1-FF0D-F2937165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323962"/>
            <a:ext cx="6619811" cy="654863"/>
          </a:xfrm>
        </p:spPr>
        <p:txBody>
          <a:bodyPr>
            <a:normAutofit/>
          </a:bodyPr>
          <a:lstStyle/>
          <a:p>
            <a:r>
              <a:rPr lang="ro-RO" sz="4000" i="1" u="sng" err="1">
                <a:ea typeface="+mj-lt"/>
                <a:cs typeface="+mj-lt"/>
              </a:rPr>
              <a:t>Les</a:t>
            </a:r>
            <a:r>
              <a:rPr lang="ro-RO" sz="4000" i="1" u="sng">
                <a:ea typeface="+mj-lt"/>
                <a:cs typeface="+mj-lt"/>
              </a:rPr>
              <a:t> </a:t>
            </a:r>
            <a:r>
              <a:rPr lang="ro-RO" sz="4000" i="1" u="sng" err="1">
                <a:ea typeface="+mj-lt"/>
                <a:cs typeface="+mj-lt"/>
              </a:rPr>
              <a:t>precautions</a:t>
            </a:r>
            <a:endParaRPr lang="ro-RO" sz="4000" i="1" u="sng">
              <a:ea typeface="Calibri Light"/>
              <a:cs typeface="Calibri Light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856002E-7C3A-DA93-6B51-7C064176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431" y="971575"/>
            <a:ext cx="7267484" cy="52538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o-RO" sz="1700"/>
              <a:t>-</a:t>
            </a:r>
            <a:r>
              <a:rPr lang="ro-RO" sz="2400" err="1">
                <a:latin typeface="TimesNewRomanPSMT"/>
              </a:rPr>
              <a:t>Pour</a:t>
            </a:r>
            <a:r>
              <a:rPr lang="ro-RO" sz="2400">
                <a:latin typeface="TimesNewRomanPSMT"/>
              </a:rPr>
              <a:t> </a:t>
            </a:r>
            <a:r>
              <a:rPr lang="ro-RO" sz="2400" err="1">
                <a:latin typeface="TimesNewRomanPSMT"/>
              </a:rPr>
              <a:t>les</a:t>
            </a:r>
            <a:r>
              <a:rPr lang="ro-RO" sz="2400">
                <a:latin typeface="TimesNewRomanPSMT"/>
              </a:rPr>
              <a:t> </a:t>
            </a:r>
            <a:r>
              <a:rPr lang="ro-RO" sz="2400" err="1">
                <a:latin typeface="TimesNewRomanPSMT"/>
              </a:rPr>
              <a:t>usages</a:t>
            </a:r>
            <a:r>
              <a:rPr lang="ro-RO" sz="2400">
                <a:latin typeface="TimesNewRomanPSMT"/>
              </a:rPr>
              <a:t> </a:t>
            </a:r>
            <a:r>
              <a:rPr lang="ro-RO" sz="2400" err="1">
                <a:latin typeface="TimesNewRomanPSMT"/>
              </a:rPr>
              <a:t>domestiques</a:t>
            </a:r>
            <a:r>
              <a:rPr lang="ro-RO" sz="2400">
                <a:latin typeface="TimesNewRomanPSMT"/>
              </a:rPr>
              <a:t>-cela </a:t>
            </a:r>
            <a:r>
              <a:rPr lang="ro-RO" sz="2400" err="1">
                <a:latin typeface="TimesNewRomanPSMT"/>
              </a:rPr>
              <a:t>passe</a:t>
            </a:r>
            <a:r>
              <a:rPr lang="ro-RO" sz="2400">
                <a:latin typeface="TimesNewRomanPSMT"/>
              </a:rPr>
              <a:t> par des </a:t>
            </a:r>
            <a:r>
              <a:rPr lang="ro-RO" sz="2400" err="1">
                <a:latin typeface="TimesNewRomanPSMT"/>
              </a:rPr>
              <a:t>gestes</a:t>
            </a:r>
            <a:r>
              <a:rPr lang="ro-RO" sz="2400">
                <a:latin typeface="TimesNewRomanPSMT"/>
              </a:rPr>
              <a:t> </a:t>
            </a:r>
            <a:r>
              <a:rPr lang="ro-RO" sz="2400" err="1">
                <a:latin typeface="TimesNewRomanPSMT"/>
              </a:rPr>
              <a:t>éco</a:t>
            </a:r>
            <a:r>
              <a:rPr lang="ro-RO" sz="2400">
                <a:latin typeface="TimesNewRomanPSMT"/>
              </a:rPr>
              <a:t> </a:t>
            </a:r>
            <a:r>
              <a:rPr lang="ro-RO" sz="2400" err="1">
                <a:latin typeface="TimesNewRomanPSMT"/>
              </a:rPr>
              <a:t>responsables</a:t>
            </a:r>
            <a:r>
              <a:rPr lang="ro-RO" sz="2400">
                <a:latin typeface="TimesNewRomanPSMT"/>
              </a:rPr>
              <a:t>. </a:t>
            </a:r>
            <a:endParaRPr lang="ro-RO" sz="2400">
              <a:latin typeface="TimesNewRomanPSMT"/>
              <a:cs typeface="Calibri"/>
            </a:endParaRPr>
          </a:p>
          <a:p>
            <a:pPr marL="0" indent="0">
              <a:buNone/>
            </a:pPr>
            <a:endParaRPr lang="ro-RO" sz="2400">
              <a:latin typeface="TimesNewRomanPSMT"/>
            </a:endParaRPr>
          </a:p>
          <a:p>
            <a:pPr marL="0" indent="0">
              <a:buNone/>
            </a:pPr>
            <a:r>
              <a:rPr lang="ro-RO" sz="2400">
                <a:latin typeface="TimesNewRomanPSMT"/>
              </a:rPr>
              <a:t>-</a:t>
            </a:r>
            <a:r>
              <a:rPr lang="ro-RO" sz="2400" err="1">
                <a:latin typeface="TimesNewRomanPSMT"/>
              </a:rPr>
              <a:t>Pour</a:t>
            </a:r>
            <a:r>
              <a:rPr lang="ro-RO" sz="2400">
                <a:latin typeface="TimesNewRomanPSMT"/>
              </a:rPr>
              <a:t> </a:t>
            </a:r>
            <a:r>
              <a:rPr lang="ro-RO" sz="2400" err="1">
                <a:latin typeface="TimesNewRomanPSMT"/>
              </a:rPr>
              <a:t>les</a:t>
            </a:r>
            <a:r>
              <a:rPr lang="ro-RO" sz="2400">
                <a:latin typeface="TimesNewRomanPSMT"/>
              </a:rPr>
              <a:t> </a:t>
            </a:r>
            <a:r>
              <a:rPr lang="ro-RO" sz="2400" err="1">
                <a:latin typeface="TimesNewRomanPSMT"/>
              </a:rPr>
              <a:t>usages</a:t>
            </a:r>
            <a:r>
              <a:rPr lang="ro-RO" sz="2400">
                <a:latin typeface="TimesNewRomanPSMT"/>
              </a:rPr>
              <a:t> </a:t>
            </a:r>
            <a:r>
              <a:rPr lang="ro-RO" sz="2400" err="1">
                <a:latin typeface="TimesNewRomanPSMT"/>
              </a:rPr>
              <a:t>agricoles</a:t>
            </a:r>
            <a:r>
              <a:rPr lang="ro-RO" sz="2400">
                <a:latin typeface="TimesNewRomanPSMT"/>
              </a:rPr>
              <a:t>, cela </a:t>
            </a:r>
            <a:r>
              <a:rPr lang="ro-RO" sz="2400" err="1">
                <a:latin typeface="TimesNewRomanPSMT"/>
              </a:rPr>
              <a:t>passe</a:t>
            </a:r>
            <a:r>
              <a:rPr lang="ro-RO" sz="2400">
                <a:latin typeface="TimesNewRomanPSMT"/>
              </a:rPr>
              <a:t> par un </a:t>
            </a:r>
            <a:r>
              <a:rPr lang="ro-RO" sz="2400" err="1">
                <a:latin typeface="TimesNewRomanPSMT"/>
              </a:rPr>
              <a:t>changement</a:t>
            </a:r>
            <a:r>
              <a:rPr lang="ro-RO" sz="2400">
                <a:latin typeface="TimesNewRomanPSMT"/>
              </a:rPr>
              <a:t> des </a:t>
            </a:r>
            <a:r>
              <a:rPr lang="ro-RO" sz="2400" err="1">
                <a:latin typeface="TimesNewRomanPSMT"/>
              </a:rPr>
              <a:t>pratiques</a:t>
            </a:r>
            <a:r>
              <a:rPr lang="ro-RO" sz="2400">
                <a:latin typeface="TimesNewRomanPSMT"/>
              </a:rPr>
              <a:t> </a:t>
            </a:r>
            <a:r>
              <a:rPr lang="ro-RO" sz="2400" err="1">
                <a:latin typeface="TimesNewRomanPSMT"/>
              </a:rPr>
              <a:t>d’irrigation</a:t>
            </a:r>
            <a:r>
              <a:rPr lang="ro-RO" sz="2400">
                <a:latin typeface="TimesNewRomanPSMT"/>
              </a:rPr>
              <a:t>.</a:t>
            </a:r>
            <a:endParaRPr lang="ro-RO" sz="2400">
              <a:latin typeface="TimesNewRomanPSMT"/>
              <a:cs typeface="Calibri"/>
            </a:endParaRPr>
          </a:p>
          <a:p>
            <a:pPr marL="0" indent="0">
              <a:buNone/>
            </a:pPr>
            <a:endParaRPr lang="ro-RO" sz="2400">
              <a:latin typeface="TimesNewRomanPSMT"/>
            </a:endParaRPr>
          </a:p>
          <a:p>
            <a:pPr marL="0" indent="0">
              <a:buNone/>
            </a:pPr>
            <a:r>
              <a:rPr lang="ro-RO" sz="2400">
                <a:latin typeface="TimesNewRomanPSMT"/>
              </a:rPr>
              <a:t>-</a:t>
            </a:r>
            <a:r>
              <a:rPr lang="ro-RO" sz="2400" err="1">
                <a:latin typeface="TimesNewRomanPSMT"/>
              </a:rPr>
              <a:t>Pour</a:t>
            </a:r>
            <a:r>
              <a:rPr lang="ro-RO" sz="2400">
                <a:latin typeface="TimesNewRomanPSMT"/>
              </a:rPr>
              <a:t> </a:t>
            </a:r>
            <a:r>
              <a:rPr lang="ro-RO" sz="2400" err="1">
                <a:latin typeface="TimesNewRomanPSMT"/>
              </a:rPr>
              <a:t>les</a:t>
            </a:r>
            <a:r>
              <a:rPr lang="ro-RO" sz="2400">
                <a:latin typeface="TimesNewRomanPSMT"/>
              </a:rPr>
              <a:t> </a:t>
            </a:r>
            <a:r>
              <a:rPr lang="ro-RO" sz="2400" err="1">
                <a:latin typeface="TimesNewRomanPSMT"/>
              </a:rPr>
              <a:t>usages</a:t>
            </a:r>
            <a:r>
              <a:rPr lang="ro-RO" sz="2400">
                <a:latin typeface="TimesNewRomanPSMT"/>
              </a:rPr>
              <a:t> </a:t>
            </a:r>
            <a:r>
              <a:rPr lang="ro-RO" sz="2400" err="1">
                <a:latin typeface="TimesNewRomanPSMT"/>
              </a:rPr>
              <a:t>industriels</a:t>
            </a:r>
            <a:r>
              <a:rPr lang="ro-RO" sz="2400">
                <a:latin typeface="TimesNewRomanPSMT"/>
              </a:rPr>
              <a:t>, cela </a:t>
            </a:r>
            <a:r>
              <a:rPr lang="ro-RO" sz="2400" err="1">
                <a:latin typeface="TimesNewRomanPSMT"/>
              </a:rPr>
              <a:t>passe</a:t>
            </a:r>
            <a:r>
              <a:rPr lang="ro-RO" sz="2400">
                <a:latin typeface="TimesNewRomanPSMT"/>
              </a:rPr>
              <a:t> par </a:t>
            </a:r>
            <a:r>
              <a:rPr lang="ro-RO" sz="2400" err="1">
                <a:latin typeface="TimesNewRomanPSMT"/>
              </a:rPr>
              <a:t>une</a:t>
            </a:r>
            <a:r>
              <a:rPr lang="ro-RO" sz="2400">
                <a:latin typeface="TimesNewRomanPSMT"/>
              </a:rPr>
              <a:t> </a:t>
            </a:r>
            <a:r>
              <a:rPr lang="ro-RO" sz="2400" err="1">
                <a:latin typeface="TimesNewRomanPSMT"/>
              </a:rPr>
              <a:t>amélioration</a:t>
            </a:r>
            <a:r>
              <a:rPr lang="ro-RO" sz="2400">
                <a:latin typeface="TimesNewRomanPSMT"/>
              </a:rPr>
              <a:t> des </a:t>
            </a:r>
            <a:r>
              <a:rPr lang="ro-RO" sz="2400" err="1">
                <a:latin typeface="TimesNewRomanPSMT"/>
              </a:rPr>
              <a:t>modes</a:t>
            </a:r>
            <a:r>
              <a:rPr lang="ro-RO" sz="2400">
                <a:latin typeface="TimesNewRomanPSMT"/>
              </a:rPr>
              <a:t> </a:t>
            </a:r>
            <a:r>
              <a:rPr lang="ro-RO" sz="2400" err="1">
                <a:latin typeface="TimesNewRomanPSMT"/>
              </a:rPr>
              <a:t>opératoires</a:t>
            </a:r>
            <a:r>
              <a:rPr lang="ro-RO" sz="2400">
                <a:latin typeface="TimesNewRomanPSMT"/>
              </a:rPr>
              <a:t>.</a:t>
            </a:r>
            <a:endParaRPr lang="ro-RO" sz="2400">
              <a:latin typeface="TimesNewRomanPSMT"/>
              <a:cs typeface="Calibri"/>
            </a:endParaRPr>
          </a:p>
          <a:p>
            <a:pPr marL="0" indent="0">
              <a:buNone/>
            </a:pPr>
            <a:endParaRPr lang="ro-RO" sz="2400">
              <a:latin typeface="TimesNewRomanPSMT"/>
            </a:endParaRPr>
          </a:p>
          <a:p>
            <a:pPr marL="0" indent="0">
              <a:buNone/>
            </a:pPr>
            <a:r>
              <a:rPr lang="ro-RO" sz="2400">
                <a:latin typeface="TimesNewRomanPSMT"/>
              </a:rPr>
              <a:t>-</a:t>
            </a:r>
            <a:r>
              <a:rPr lang="ro-RO" sz="2400" err="1">
                <a:latin typeface="TimesNewRomanPSMT"/>
              </a:rPr>
              <a:t>Pour</a:t>
            </a:r>
            <a:r>
              <a:rPr lang="ro-RO" sz="2400">
                <a:latin typeface="TimesNewRomanPSMT"/>
              </a:rPr>
              <a:t> </a:t>
            </a:r>
            <a:r>
              <a:rPr lang="ro-RO" sz="2400" err="1">
                <a:latin typeface="TimesNewRomanPSMT"/>
              </a:rPr>
              <a:t>les</a:t>
            </a:r>
            <a:r>
              <a:rPr lang="ro-RO" sz="2400">
                <a:latin typeface="TimesNewRomanPSMT"/>
              </a:rPr>
              <a:t> </a:t>
            </a:r>
            <a:r>
              <a:rPr lang="ro-RO" sz="2400" err="1">
                <a:latin typeface="TimesNewRomanPSMT"/>
              </a:rPr>
              <a:t>collectivités</a:t>
            </a:r>
            <a:r>
              <a:rPr lang="ro-RO" sz="2400">
                <a:latin typeface="TimesNewRomanPSMT"/>
              </a:rPr>
              <a:t>, cela </a:t>
            </a:r>
            <a:r>
              <a:rPr lang="ro-RO" sz="2400" err="1">
                <a:latin typeface="TimesNewRomanPSMT"/>
              </a:rPr>
              <a:t>passe</a:t>
            </a:r>
            <a:r>
              <a:rPr lang="ro-RO" sz="2400">
                <a:latin typeface="TimesNewRomanPSMT"/>
              </a:rPr>
              <a:t> par </a:t>
            </a:r>
            <a:r>
              <a:rPr lang="ro-RO" sz="2400" err="1">
                <a:latin typeface="TimesNewRomanPSMT"/>
              </a:rPr>
              <a:t>l’entretien</a:t>
            </a:r>
            <a:r>
              <a:rPr lang="ro-RO" sz="2400">
                <a:latin typeface="TimesNewRomanPSMT"/>
              </a:rPr>
              <a:t> des </a:t>
            </a:r>
            <a:r>
              <a:rPr lang="ro-RO" sz="2400" err="1">
                <a:latin typeface="TimesNewRomanPSMT"/>
              </a:rPr>
              <a:t>réseaux</a:t>
            </a:r>
            <a:r>
              <a:rPr lang="ro-RO" sz="2400">
                <a:latin typeface="TimesNewRomanPSMT"/>
              </a:rPr>
              <a:t> et la </a:t>
            </a:r>
            <a:r>
              <a:rPr lang="ro-RO" sz="2400" err="1">
                <a:latin typeface="TimesNewRomanPSMT"/>
              </a:rPr>
              <a:t>réparation</a:t>
            </a:r>
            <a:r>
              <a:rPr lang="ro-RO" sz="2400">
                <a:latin typeface="TimesNewRomanPSMT"/>
              </a:rPr>
              <a:t> des </a:t>
            </a:r>
            <a:r>
              <a:rPr lang="ro-RO" sz="2400" err="1">
                <a:latin typeface="TimesNewRomanPSMT"/>
              </a:rPr>
              <a:t>fuites</a:t>
            </a:r>
            <a:r>
              <a:rPr lang="ro-RO" sz="2400">
                <a:latin typeface="TimesNewRomanPSMT"/>
              </a:rPr>
              <a:t>.</a:t>
            </a:r>
            <a:endParaRPr lang="ro-RO" sz="2400">
              <a:latin typeface="TimesNewRomanPSM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3545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10851350-56AA-3ADA-BBE9-B4FF5A32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49675"/>
            <a:ext cx="4284420" cy="14555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err="1">
                <a:solidFill>
                  <a:schemeClr val="bg1"/>
                </a:solidFill>
              </a:rPr>
              <a:t>Évolution</a:t>
            </a:r>
            <a:r>
              <a:rPr lang="en-US" i="1">
                <a:solidFill>
                  <a:schemeClr val="bg1"/>
                </a:solidFill>
              </a:rPr>
              <a:t> de la </a:t>
            </a:r>
            <a:r>
              <a:rPr lang="en-US" i="1" err="1">
                <a:solidFill>
                  <a:schemeClr val="bg1"/>
                </a:solidFill>
              </a:rPr>
              <a:t>sécheresse</a:t>
            </a:r>
            <a:endParaRPr lang="en-US" i="1" err="1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ine 5">
            <a:extLst>
              <a:ext uri="{FF2B5EF4-FFF2-40B4-BE49-F238E27FC236}">
                <a16:creationId xmlns:a16="http://schemas.microsoft.com/office/drawing/2014/main" id="{604687EB-6525-F274-AA13-4571BA0B0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14" y="2250660"/>
            <a:ext cx="4089504" cy="4079604"/>
          </a:xfrm>
          <a:prstGeom prst="rect">
            <a:avLst/>
          </a:prstGeom>
        </p:spPr>
      </p:pic>
      <p:pic>
        <p:nvPicPr>
          <p:cNvPr id="3" name="Imagine 3">
            <a:extLst>
              <a:ext uri="{FF2B5EF4-FFF2-40B4-BE49-F238E27FC236}">
                <a16:creationId xmlns:a16="http://schemas.microsoft.com/office/drawing/2014/main" id="{D9E0F195-66CE-978D-4BB1-9AEF57932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86" y="894573"/>
            <a:ext cx="5584737" cy="2806745"/>
          </a:xfrm>
          <a:prstGeom prst="rect">
            <a:avLst/>
          </a:prstGeom>
        </p:spPr>
      </p:pic>
      <p:pic>
        <p:nvPicPr>
          <p:cNvPr id="6" name="Imagine 6">
            <a:extLst>
              <a:ext uri="{FF2B5EF4-FFF2-40B4-BE49-F238E27FC236}">
                <a16:creationId xmlns:a16="http://schemas.microsoft.com/office/drawing/2014/main" id="{B98A765A-62BB-3B2B-C77D-7164C3091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27" y="4240244"/>
            <a:ext cx="5500143" cy="20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36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ine 6">
            <a:extLst>
              <a:ext uri="{FF2B5EF4-FFF2-40B4-BE49-F238E27FC236}">
                <a16:creationId xmlns:a16="http://schemas.microsoft.com/office/drawing/2014/main" id="{D7CF95E0-1FC5-2348-8F9E-4EE07E2BD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" r="759"/>
          <a:stretch/>
        </p:blipFill>
        <p:spPr>
          <a:xfrm flipH="1">
            <a:off x="4940" y="-6345"/>
            <a:ext cx="12191980" cy="6857990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5BD314AF-5ED0-42D0-8409-C6C1CD55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i="1">
                <a:ea typeface="+mj-lt"/>
                <a:cs typeface="+mj-lt"/>
              </a:rPr>
              <a:t>La fonte des </a:t>
            </a:r>
            <a:r>
              <a:rPr lang="ro-RO" i="1" err="1">
                <a:ea typeface="+mj-lt"/>
                <a:cs typeface="+mj-lt"/>
              </a:rPr>
              <a:t>glaciers</a:t>
            </a:r>
            <a:endParaRPr lang="ro-RO" i="1">
              <a:ea typeface="Calibri Light"/>
              <a:cs typeface="Calibri Light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830BAD6-2B0C-41A8-AF7D-4D6C55672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86" y="1462768"/>
            <a:ext cx="11954933" cy="5210099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buNone/>
            </a:pPr>
            <a:r>
              <a:rPr lang="ro-RO" sz="2400">
                <a:solidFill>
                  <a:srgbClr val="FFFFFF"/>
                </a:solidFill>
              </a:rPr>
              <a:t> </a:t>
            </a:r>
            <a:r>
              <a:rPr lang="ro-RO" sz="9600">
                <a:solidFill>
                  <a:srgbClr val="FFFFFF"/>
                </a:solidFill>
                <a:latin typeface="TimesNewRomanPSMT"/>
                <a:ea typeface="+mj-lt"/>
                <a:cs typeface="+mj-lt"/>
              </a:rPr>
              <a:t>La fonte  des </a:t>
            </a:r>
            <a:r>
              <a:rPr lang="ro-RO" sz="9600" err="1">
                <a:solidFill>
                  <a:srgbClr val="FFFFFF"/>
                </a:solidFill>
                <a:latin typeface="TimesNewRomanPSMT"/>
                <a:ea typeface="+mj-lt"/>
                <a:cs typeface="+mj-lt"/>
              </a:rPr>
              <a:t>glaciers</a:t>
            </a:r>
            <a:r>
              <a:rPr lang="ro-RO" sz="9600">
                <a:solidFill>
                  <a:srgbClr val="FFFFFF"/>
                </a:solidFill>
                <a:latin typeface="TimesNewRomanPSMT"/>
                <a:ea typeface="+mj-lt"/>
                <a:cs typeface="+mj-lt"/>
              </a:rPr>
              <a:t> -</a:t>
            </a:r>
            <a:r>
              <a:rPr lang="ro-RO" sz="9600">
                <a:latin typeface="TimesNewRomanPSMT"/>
                <a:ea typeface="+mn-lt"/>
                <a:cs typeface="+mn-lt"/>
              </a:rPr>
              <a:t> </a:t>
            </a:r>
            <a:r>
              <a:rPr lang="ro-RO" sz="9600" err="1">
                <a:latin typeface="TimesNewRomanPSMT"/>
                <a:ea typeface="+mn-lt"/>
                <a:cs typeface="+mn-lt"/>
              </a:rPr>
              <a:t>l’accélération</a:t>
            </a:r>
            <a:r>
              <a:rPr lang="ro-RO" sz="9600">
                <a:latin typeface="TimesNewRomanPSMT"/>
                <a:ea typeface="+mn-lt"/>
                <a:cs typeface="+mn-lt"/>
              </a:rPr>
              <a:t> brutale  de la </a:t>
            </a:r>
            <a:r>
              <a:rPr lang="ro-RO" sz="9600" err="1">
                <a:latin typeface="TimesNewRomanPSMT"/>
                <a:ea typeface="+mn-lt"/>
                <a:cs typeface="+mn-lt"/>
              </a:rPr>
              <a:t>disparition</a:t>
            </a:r>
            <a:r>
              <a:rPr lang="ro-RO" sz="9600">
                <a:latin typeface="TimesNewRomanPSMT"/>
                <a:ea typeface="+mn-lt"/>
                <a:cs typeface="+mn-lt"/>
              </a:rPr>
              <a:t> des </a:t>
            </a:r>
            <a:r>
              <a:rPr lang="ro-RO" sz="9600" err="1">
                <a:latin typeface="TimesNewRomanPSMT"/>
                <a:ea typeface="+mn-lt"/>
                <a:cs typeface="+mn-lt"/>
              </a:rPr>
              <a:t>glaciers</a:t>
            </a:r>
            <a:r>
              <a:rPr lang="ro-RO" sz="9600">
                <a:latin typeface="TimesNewRomanPSMT"/>
                <a:ea typeface="+mn-lt"/>
                <a:cs typeface="+mn-lt"/>
              </a:rPr>
              <a:t> de </a:t>
            </a:r>
            <a:r>
              <a:rPr lang="ro-RO" sz="9600" err="1">
                <a:latin typeface="TimesNewRomanPSMT"/>
                <a:ea typeface="+mn-lt"/>
                <a:cs typeface="+mn-lt"/>
              </a:rPr>
              <a:t>l’Arctique</a:t>
            </a:r>
            <a:r>
              <a:rPr lang="ro-RO" sz="9600">
                <a:latin typeface="TimesNewRomanPSMT"/>
                <a:ea typeface="+mn-lt"/>
                <a:cs typeface="+mn-lt"/>
              </a:rPr>
              <a:t> et de</a:t>
            </a:r>
          </a:p>
          <a:p>
            <a:pPr marL="0" indent="0">
              <a:buNone/>
            </a:pPr>
            <a:r>
              <a:rPr lang="ro-RO" sz="9600">
                <a:latin typeface="TimesNewRomanPSMT"/>
                <a:ea typeface="+mn-lt"/>
                <a:cs typeface="+mn-lt"/>
              </a:rPr>
              <a:t> </a:t>
            </a:r>
            <a:r>
              <a:rPr lang="ro-RO" sz="9600" err="1">
                <a:latin typeface="TimesNewRomanPSMT"/>
                <a:ea typeface="+mn-lt"/>
                <a:cs typeface="+mn-lt"/>
              </a:rPr>
              <a:t>l’Antarctique</a:t>
            </a:r>
            <a:r>
              <a:rPr lang="ro-RO" sz="9600">
                <a:latin typeface="TimesNewRomanPSMT"/>
                <a:ea typeface="+mn-lt"/>
                <a:cs typeface="+mn-lt"/>
              </a:rPr>
              <a:t> ou des </a:t>
            </a:r>
            <a:r>
              <a:rPr lang="ro-RO" sz="9600" err="1">
                <a:latin typeface="TimesNewRomanPSMT"/>
                <a:ea typeface="+mn-lt"/>
                <a:cs typeface="+mn-lt"/>
              </a:rPr>
              <a:t>glaciers</a:t>
            </a:r>
            <a:r>
              <a:rPr lang="ro-RO" sz="9600">
                <a:latin typeface="TimesNewRomanPSMT"/>
                <a:ea typeface="+mn-lt"/>
                <a:cs typeface="+mn-lt"/>
              </a:rPr>
              <a:t> de </a:t>
            </a:r>
            <a:r>
              <a:rPr lang="ro-RO" sz="9600" err="1">
                <a:latin typeface="TimesNewRomanPSMT"/>
                <a:ea typeface="+mn-lt"/>
                <a:cs typeface="+mn-lt"/>
              </a:rPr>
              <a:t>montagne</a:t>
            </a:r>
            <a:r>
              <a:rPr lang="ro-RO" sz="9600">
                <a:latin typeface="TimesNewRomanPSMT"/>
                <a:ea typeface="+mn-lt"/>
                <a:cs typeface="+mn-lt"/>
              </a:rPr>
              <a:t> à travers la </a:t>
            </a:r>
            <a:r>
              <a:rPr lang="ro-RO" sz="9600" err="1">
                <a:latin typeface="TimesNewRomanPSMT"/>
                <a:ea typeface="+mn-lt"/>
                <a:cs typeface="+mn-lt"/>
              </a:rPr>
              <a:t>planète</a:t>
            </a:r>
            <a:endParaRPr lang="ro-RO" sz="9600">
              <a:latin typeface="TimesNewRomanPSMT"/>
              <a:ea typeface="+mn-lt"/>
              <a:cs typeface="+mn-lt"/>
            </a:endParaRPr>
          </a:p>
          <a:p>
            <a:pPr marL="0" indent="0">
              <a:buNone/>
            </a:pPr>
            <a:endParaRPr lang="ro-RO" sz="9600">
              <a:latin typeface="TimesNewRomanPSMT"/>
              <a:ea typeface="+mn-lt"/>
              <a:cs typeface="+mn-lt"/>
            </a:endParaRPr>
          </a:p>
          <a:p>
            <a:pPr marL="0" indent="0">
              <a:buNone/>
            </a:pPr>
            <a:r>
              <a:rPr lang="ro-RO" sz="9600">
                <a:latin typeface="TimesNewRomanPSMT"/>
                <a:ea typeface="+mn-lt"/>
                <a:cs typeface="+mn-lt"/>
              </a:rPr>
              <a:t>                                          -</a:t>
            </a:r>
            <a:r>
              <a:rPr lang="ro-RO" sz="9600" err="1">
                <a:latin typeface="TimesNewRomanPSMT"/>
                <a:ea typeface="+mn-lt"/>
                <a:cs typeface="+mn-lt"/>
              </a:rPr>
              <a:t>une</a:t>
            </a:r>
            <a:r>
              <a:rPr lang="ro-RO" sz="9600">
                <a:latin typeface="TimesNewRomanPSMT"/>
                <a:ea typeface="+mn-lt"/>
                <a:cs typeface="+mn-lt"/>
              </a:rPr>
              <a:t> </a:t>
            </a:r>
            <a:r>
              <a:rPr lang="ro-RO" sz="9600" err="1">
                <a:latin typeface="TimesNewRomanPSMT"/>
                <a:ea typeface="+mn-lt"/>
                <a:cs typeface="+mn-lt"/>
              </a:rPr>
              <a:t>disparition</a:t>
            </a:r>
            <a:r>
              <a:rPr lang="ro-RO" sz="9600">
                <a:latin typeface="TimesNewRomanPSMT"/>
                <a:ea typeface="+mn-lt"/>
                <a:cs typeface="+mn-lt"/>
              </a:rPr>
              <a:t> </a:t>
            </a:r>
            <a:r>
              <a:rPr lang="ro-RO" sz="9600" err="1">
                <a:latin typeface="TimesNewRomanPSMT"/>
                <a:ea typeface="+mn-lt"/>
                <a:cs typeface="+mn-lt"/>
              </a:rPr>
              <a:t>directement</a:t>
            </a:r>
            <a:r>
              <a:rPr lang="ro-RO" sz="9600">
                <a:latin typeface="TimesNewRomanPSMT"/>
                <a:ea typeface="+mn-lt"/>
                <a:cs typeface="+mn-lt"/>
              </a:rPr>
              <a:t> </a:t>
            </a:r>
            <a:r>
              <a:rPr lang="ro-RO" sz="9600" err="1">
                <a:latin typeface="TimesNewRomanPSMT"/>
                <a:ea typeface="+mn-lt"/>
                <a:cs typeface="+mn-lt"/>
              </a:rPr>
              <a:t>liée</a:t>
            </a:r>
            <a:r>
              <a:rPr lang="ro-RO" sz="9600">
                <a:latin typeface="TimesNewRomanPSMT"/>
                <a:ea typeface="+mn-lt"/>
                <a:cs typeface="+mn-lt"/>
              </a:rPr>
              <a:t> au </a:t>
            </a:r>
            <a:r>
              <a:rPr lang="ro-RO" sz="9600" err="1">
                <a:latin typeface="TimesNewRomanPSMT"/>
                <a:ea typeface="+mn-lt"/>
                <a:cs typeface="+mn-lt"/>
              </a:rPr>
              <a:t>réchauffement</a:t>
            </a:r>
            <a:r>
              <a:rPr lang="ro-RO" sz="9600">
                <a:latin typeface="TimesNewRomanPSMT"/>
                <a:ea typeface="+mn-lt"/>
                <a:cs typeface="+mn-lt"/>
              </a:rPr>
              <a:t> </a:t>
            </a:r>
            <a:r>
              <a:rPr lang="ro-RO" sz="9600" err="1">
                <a:latin typeface="TimesNewRomanPSMT"/>
                <a:ea typeface="+mn-lt"/>
                <a:cs typeface="+mn-lt"/>
              </a:rPr>
              <a:t>climatique</a:t>
            </a:r>
            <a:r>
              <a:rPr lang="ro-RO" sz="9600">
                <a:latin typeface="TimesNewRomanPSMT"/>
                <a:ea typeface="+mn-lt"/>
                <a:cs typeface="+mn-lt"/>
              </a:rPr>
              <a:t>.</a:t>
            </a:r>
            <a:endParaRPr lang="ro-RO" sz="9600">
              <a:solidFill>
                <a:srgbClr val="FFFFFF"/>
              </a:solidFill>
              <a:latin typeface="TimesNewRomanPSMT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9600">
                <a:latin typeface="TimesNewRomanPSMT"/>
                <a:ea typeface="+mj-lt"/>
                <a:cs typeface="+mj-lt"/>
              </a:rPr>
              <a:t> </a:t>
            </a:r>
            <a:r>
              <a:rPr lang="en-US" sz="9600" i="1" u="sng">
                <a:latin typeface="TimesNewRomanPSMT"/>
                <a:ea typeface="+mj-lt"/>
                <a:cs typeface="+mj-lt"/>
              </a:rPr>
              <a:t> Les causes:      </a:t>
            </a:r>
            <a:r>
              <a:rPr lang="en-US" sz="9600">
                <a:latin typeface="TimesNewRomanPSMT"/>
                <a:ea typeface="+mj-lt"/>
                <a:cs typeface="+mj-lt"/>
              </a:rPr>
              <a:t>                                                                                                                 </a:t>
            </a:r>
          </a:p>
          <a:p>
            <a:pPr marL="0" indent="0">
              <a:buNone/>
            </a:pPr>
            <a:r>
              <a:rPr lang="en-US" sz="9600">
                <a:latin typeface="TimesNewRomanPSMT"/>
                <a:ea typeface="+mj-lt"/>
                <a:cs typeface="+mj-lt"/>
              </a:rPr>
              <a:t>-</a:t>
            </a:r>
            <a:r>
              <a:rPr lang="en-US" sz="9600">
                <a:latin typeface="TimesNewRomanPSMT"/>
                <a:ea typeface="+mn-lt"/>
                <a:cs typeface="+mn-lt"/>
              </a:rPr>
              <a:t>le </a:t>
            </a:r>
            <a:r>
              <a:rPr lang="en-US" sz="9600" err="1">
                <a:latin typeface="TimesNewRomanPSMT"/>
                <a:ea typeface="+mn-lt"/>
                <a:cs typeface="+mn-lt"/>
              </a:rPr>
              <a:t>réchauffement</a:t>
            </a:r>
            <a:r>
              <a:rPr lang="en-US" sz="9600">
                <a:latin typeface="TimesNewRomanPSMT"/>
                <a:ea typeface="+mn-lt"/>
                <a:cs typeface="+mn-lt"/>
              </a:rPr>
              <a:t> </a:t>
            </a:r>
            <a:r>
              <a:rPr lang="en-US" sz="9600" err="1">
                <a:latin typeface="TimesNewRomanPSMT"/>
                <a:ea typeface="+mn-lt"/>
                <a:cs typeface="+mn-lt"/>
              </a:rPr>
              <a:t>climatique</a:t>
            </a:r>
            <a:endParaRPr lang="en-US" sz="9600">
              <a:latin typeface="TimesNewRomanPSMT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9600" b="1">
                <a:latin typeface="TimesNewRomanPSMT"/>
                <a:ea typeface="+mn-lt"/>
                <a:cs typeface="+mn-lt"/>
              </a:rPr>
              <a:t>-</a:t>
            </a:r>
            <a:r>
              <a:rPr lang="en-US" sz="9600" b="1" err="1">
                <a:latin typeface="TimesNewRomanPSMT"/>
                <a:ea typeface="+mn-lt"/>
                <a:cs typeface="+mn-lt"/>
              </a:rPr>
              <a:t>l</a:t>
            </a:r>
            <a:r>
              <a:rPr lang="en-US" sz="9600" err="1">
                <a:latin typeface="TimesNewRomanPSMT"/>
                <a:ea typeface="+mn-lt"/>
                <a:cs typeface="+mn-lt"/>
              </a:rPr>
              <a:t>'émission</a:t>
            </a:r>
            <a:r>
              <a:rPr lang="en-US" sz="9600">
                <a:latin typeface="TimesNewRomanPSMT"/>
                <a:ea typeface="+mn-lt"/>
                <a:cs typeface="+mn-lt"/>
              </a:rPr>
              <a:t> des </a:t>
            </a:r>
            <a:r>
              <a:rPr lang="en-US" sz="9600" err="1">
                <a:latin typeface="TimesNewRomanPSMT"/>
                <a:ea typeface="+mn-lt"/>
                <a:cs typeface="+mn-lt"/>
              </a:rPr>
              <a:t>gaz</a:t>
            </a:r>
            <a:r>
              <a:rPr lang="en-US" sz="9600">
                <a:latin typeface="TimesNewRomanPSMT"/>
                <a:ea typeface="+mn-lt"/>
                <a:cs typeface="+mn-lt"/>
              </a:rPr>
              <a:t> </a:t>
            </a:r>
            <a:r>
              <a:rPr lang="en-US" sz="9600" err="1">
                <a:latin typeface="TimesNewRomanPSMT"/>
                <a:ea typeface="+mn-lt"/>
                <a:cs typeface="+mn-lt"/>
              </a:rPr>
              <a:t>responsables</a:t>
            </a:r>
            <a:r>
              <a:rPr lang="en-US" sz="9600">
                <a:latin typeface="TimesNewRomanPSMT"/>
                <a:ea typeface="+mn-lt"/>
                <a:cs typeface="+mn-lt"/>
              </a:rPr>
              <a:t> de </a:t>
            </a:r>
            <a:r>
              <a:rPr lang="en-US" sz="9600" err="1">
                <a:latin typeface="TimesNewRomanPSMT"/>
                <a:ea typeface="+mn-lt"/>
                <a:cs typeface="+mn-lt"/>
              </a:rPr>
              <a:t>l’effet</a:t>
            </a:r>
            <a:r>
              <a:rPr lang="en-US" sz="9600">
                <a:latin typeface="TimesNewRomanPSMT"/>
                <a:ea typeface="+mn-lt"/>
                <a:cs typeface="+mn-lt"/>
              </a:rPr>
              <a:t> de </a:t>
            </a:r>
            <a:r>
              <a:rPr lang="en-US" sz="9600" err="1">
                <a:latin typeface="TimesNewRomanPSMT"/>
                <a:ea typeface="+mn-lt"/>
                <a:cs typeface="+mn-lt"/>
              </a:rPr>
              <a:t>serre</a:t>
            </a:r>
            <a:endParaRPr lang="en-US" sz="9600">
              <a:latin typeface="TimesNewRomanPSMT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9600">
                <a:latin typeface="TimesNewRomanPSMT"/>
                <a:ea typeface="+mn-lt"/>
                <a:cs typeface="+mn-lt"/>
              </a:rPr>
              <a:t>-la </a:t>
            </a:r>
            <a:r>
              <a:rPr lang="en-US" sz="9600" err="1">
                <a:latin typeface="TimesNewRomanPSMT"/>
                <a:ea typeface="+mn-lt"/>
                <a:cs typeface="+mn-lt"/>
              </a:rPr>
              <a:t>déforestation</a:t>
            </a:r>
            <a:endParaRPr lang="en-US" sz="9600">
              <a:latin typeface="TimesNewRomanPSMT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9600">
                <a:latin typeface="TimesNewRomanPSMT"/>
                <a:ea typeface="+mn-lt"/>
                <a:cs typeface="+mn-lt"/>
              </a:rPr>
              <a:t> </a:t>
            </a:r>
            <a:br>
              <a:rPr lang="en-US" sz="9600">
                <a:latin typeface="TimesNewRomanPSMT"/>
              </a:rPr>
            </a:br>
            <a:r>
              <a:rPr lang="en-US" sz="9600">
                <a:latin typeface="TimesNewRomanPSMT"/>
                <a:ea typeface="Calibri"/>
                <a:cs typeface="Calibri"/>
              </a:rPr>
              <a:t>   </a:t>
            </a:r>
            <a:r>
              <a:rPr lang="en-US" sz="9600" i="1" u="sng">
                <a:latin typeface="TimesNewRomanPSMT"/>
                <a:ea typeface="Calibri"/>
                <a:cs typeface="Calibri"/>
              </a:rPr>
              <a:t>Les </a:t>
            </a:r>
            <a:r>
              <a:rPr lang="en-US" sz="9600" i="1" u="sng" err="1">
                <a:latin typeface="TimesNewRomanPSMT"/>
                <a:ea typeface="Calibri"/>
                <a:cs typeface="Calibri"/>
              </a:rPr>
              <a:t>effets</a:t>
            </a:r>
            <a:r>
              <a:rPr lang="en-US" sz="9600" i="1" u="sng">
                <a:latin typeface="TimesNewRomanPSMT"/>
                <a:ea typeface="Calibri"/>
                <a:cs typeface="Calibri"/>
              </a:rPr>
              <a:t>:</a:t>
            </a:r>
          </a:p>
          <a:p>
            <a:pPr marL="0" indent="0">
              <a:buNone/>
            </a:pPr>
            <a:r>
              <a:rPr lang="en-US" sz="9600">
                <a:latin typeface="TimesNewRomanPSMT"/>
                <a:ea typeface="+mn-lt"/>
                <a:cs typeface="+mn-lt"/>
              </a:rPr>
              <a:t>-Des </a:t>
            </a:r>
            <a:r>
              <a:rPr lang="en-US" sz="9600" err="1">
                <a:latin typeface="TimesNewRomanPSMT"/>
                <a:ea typeface="+mn-lt"/>
                <a:cs typeface="+mn-lt"/>
              </a:rPr>
              <a:t>espèces</a:t>
            </a:r>
            <a:r>
              <a:rPr lang="en-US" sz="9600">
                <a:latin typeface="TimesNewRomanPSMT"/>
                <a:ea typeface="+mn-lt"/>
                <a:cs typeface="+mn-lt"/>
              </a:rPr>
              <a:t> </a:t>
            </a:r>
            <a:r>
              <a:rPr lang="en-US" sz="9600" err="1">
                <a:latin typeface="TimesNewRomanPSMT"/>
                <a:ea typeface="+mn-lt"/>
                <a:cs typeface="+mn-lt"/>
              </a:rPr>
              <a:t>en</a:t>
            </a:r>
            <a:r>
              <a:rPr lang="en-US" sz="9600">
                <a:latin typeface="TimesNewRomanPSMT"/>
                <a:ea typeface="+mn-lt"/>
                <a:cs typeface="+mn-lt"/>
              </a:rPr>
              <a:t> </a:t>
            </a:r>
            <a:r>
              <a:rPr lang="en-US" sz="9600" err="1">
                <a:latin typeface="TimesNewRomanPSMT"/>
                <a:ea typeface="+mn-lt"/>
                <a:cs typeface="+mn-lt"/>
              </a:rPr>
              <a:t>voie</a:t>
            </a:r>
            <a:r>
              <a:rPr lang="en-US" sz="9600">
                <a:latin typeface="TimesNewRomanPSMT"/>
                <a:ea typeface="+mn-lt"/>
                <a:cs typeface="+mn-lt"/>
              </a:rPr>
              <a:t> de </a:t>
            </a:r>
            <a:r>
              <a:rPr lang="en-US" sz="9600" err="1">
                <a:latin typeface="TimesNewRomanPSMT"/>
                <a:ea typeface="+mn-lt"/>
                <a:cs typeface="+mn-lt"/>
              </a:rPr>
              <a:t>disparition</a:t>
            </a:r>
            <a:r>
              <a:rPr lang="en-US" sz="9600">
                <a:latin typeface="TimesNewRomanPSMT"/>
                <a:ea typeface="+mn-lt"/>
                <a:cs typeface="+mn-lt"/>
              </a:rPr>
              <a:t> et un cycle naturel </a:t>
            </a:r>
            <a:r>
              <a:rPr lang="en-US" sz="9600" err="1">
                <a:latin typeface="TimesNewRomanPSMT"/>
                <a:ea typeface="+mn-lt"/>
                <a:cs typeface="+mn-lt"/>
              </a:rPr>
              <a:t>menacé</a:t>
            </a:r>
            <a:r>
              <a:rPr lang="en-US" sz="9600">
                <a:latin typeface="TimesNewRomanPSMT"/>
                <a:ea typeface="+mn-lt"/>
                <a:cs typeface="+mn-lt"/>
              </a:rPr>
              <a:t>. </a:t>
            </a:r>
            <a:endParaRPr lang="en-US" sz="9600">
              <a:solidFill>
                <a:srgbClr val="FFFFFF"/>
              </a:solidFill>
              <a:latin typeface="TimesNewRomanPSMT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9600">
                <a:solidFill>
                  <a:srgbClr val="FFFFFF"/>
                </a:solidFill>
                <a:latin typeface="TimesNewRomanPSMT"/>
                <a:ea typeface="Calibri"/>
                <a:cs typeface="Calibri"/>
              </a:rPr>
              <a:t>-</a:t>
            </a:r>
            <a:r>
              <a:rPr lang="en-US" sz="9600">
                <a:latin typeface="TimesNewRomanPSMT"/>
                <a:ea typeface="+mn-lt"/>
                <a:cs typeface="+mn-lt"/>
              </a:rPr>
              <a:t>Des </a:t>
            </a:r>
            <a:r>
              <a:rPr lang="en-US" sz="9600" err="1">
                <a:latin typeface="TimesNewRomanPSMT"/>
                <a:ea typeface="+mn-lt"/>
                <a:cs typeface="+mn-lt"/>
              </a:rPr>
              <a:t>ressources</a:t>
            </a:r>
            <a:r>
              <a:rPr lang="en-US" sz="9600">
                <a:latin typeface="TimesNewRomanPSMT"/>
                <a:ea typeface="+mn-lt"/>
                <a:cs typeface="+mn-lt"/>
              </a:rPr>
              <a:t> </a:t>
            </a:r>
            <a:r>
              <a:rPr lang="en-US" sz="9600" err="1">
                <a:latin typeface="TimesNewRomanPSMT"/>
                <a:ea typeface="+mn-lt"/>
                <a:cs typeface="+mn-lt"/>
              </a:rPr>
              <a:t>d’eau</a:t>
            </a:r>
            <a:r>
              <a:rPr lang="en-US" sz="9600">
                <a:latin typeface="TimesNewRomanPSMT"/>
                <a:ea typeface="+mn-lt"/>
                <a:cs typeface="+mn-lt"/>
              </a:rPr>
              <a:t> </a:t>
            </a:r>
            <a:r>
              <a:rPr lang="en-US" sz="9600" err="1">
                <a:latin typeface="TimesNewRomanPSMT"/>
                <a:ea typeface="+mn-lt"/>
                <a:cs typeface="+mn-lt"/>
              </a:rPr>
              <a:t>douce</a:t>
            </a:r>
            <a:r>
              <a:rPr lang="en-US" sz="9600">
                <a:latin typeface="TimesNewRomanPSMT"/>
                <a:ea typeface="+mn-lt"/>
                <a:cs typeface="+mn-lt"/>
              </a:rPr>
              <a:t>  </a:t>
            </a:r>
            <a:r>
              <a:rPr lang="en-US" sz="9600" err="1">
                <a:latin typeface="TimesNewRomanPSMT"/>
                <a:ea typeface="+mn-lt"/>
                <a:cs typeface="+mn-lt"/>
              </a:rPr>
              <a:t>en</a:t>
            </a:r>
            <a:r>
              <a:rPr lang="en-US" sz="9600">
                <a:latin typeface="TimesNewRomanPSMT"/>
                <a:ea typeface="+mn-lt"/>
                <a:cs typeface="+mn-lt"/>
              </a:rPr>
              <a:t> </a:t>
            </a:r>
            <a:r>
              <a:rPr lang="en-US" sz="9600" err="1">
                <a:latin typeface="TimesNewRomanPSMT"/>
                <a:ea typeface="+mn-lt"/>
                <a:cs typeface="+mn-lt"/>
              </a:rPr>
              <a:t>péril</a:t>
            </a:r>
            <a:r>
              <a:rPr lang="en-US" sz="9600">
                <a:latin typeface="TimesNewRomanPSMT"/>
                <a:ea typeface="+mn-lt"/>
                <a:cs typeface="+mn-lt"/>
              </a:rPr>
              <a:t>. </a:t>
            </a:r>
            <a:endParaRPr lang="en-US" sz="9600">
              <a:solidFill>
                <a:srgbClr val="FFFFFF"/>
              </a:solidFill>
              <a:latin typeface="TimesNewRomanPSMT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9600">
                <a:solidFill>
                  <a:srgbClr val="FFFFFF"/>
                </a:solidFill>
                <a:latin typeface="TimesNewRomanPSMT"/>
                <a:ea typeface="Calibri"/>
                <a:cs typeface="Calibri"/>
              </a:rPr>
              <a:t>-</a:t>
            </a:r>
            <a:r>
              <a:rPr lang="en-US" sz="9600">
                <a:latin typeface="TimesNewRomanPSMT"/>
                <a:ea typeface="+mn-lt"/>
                <a:cs typeface="+mn-lt"/>
              </a:rPr>
              <a:t>Une </a:t>
            </a:r>
            <a:r>
              <a:rPr lang="en-US" sz="9600" err="1">
                <a:latin typeface="TimesNewRomanPSMT"/>
                <a:ea typeface="+mn-lt"/>
                <a:cs typeface="+mn-lt"/>
              </a:rPr>
              <a:t>altération</a:t>
            </a:r>
            <a:r>
              <a:rPr lang="en-US" sz="9600">
                <a:latin typeface="TimesNewRomanPSMT"/>
                <a:ea typeface="+mn-lt"/>
                <a:cs typeface="+mn-lt"/>
              </a:rPr>
              <a:t> des courants </a:t>
            </a:r>
            <a:r>
              <a:rPr lang="en-US" sz="9600" err="1">
                <a:latin typeface="TimesNewRomanPSMT"/>
                <a:ea typeface="+mn-lt"/>
                <a:cs typeface="+mn-lt"/>
              </a:rPr>
              <a:t>océaniques</a:t>
            </a:r>
            <a:r>
              <a:rPr lang="en-US" sz="9600">
                <a:latin typeface="TimesNewRomanPSMT"/>
                <a:ea typeface="+mn-lt"/>
                <a:cs typeface="+mn-lt"/>
              </a:rPr>
              <a:t>. </a:t>
            </a:r>
          </a:p>
          <a:p>
            <a:pPr marL="0" indent="0">
              <a:buNone/>
            </a:pPr>
            <a:endParaRPr lang="en-US" sz="7200">
              <a:solidFill>
                <a:srgbClr val="FFFFFF"/>
              </a:solidFill>
              <a:latin typeface="+mj-lt"/>
              <a:ea typeface="Calibri"/>
              <a:cs typeface="Calibri"/>
            </a:endParaRPr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  <a:latin typeface="+mj-lt"/>
              <a:ea typeface="Calibri"/>
              <a:cs typeface="Calibri"/>
            </a:endParaRPr>
          </a:p>
          <a:p>
            <a:pPr marL="0" indent="0">
              <a:buNone/>
            </a:pPr>
            <a:endParaRPr lang="en-US" sz="2400">
              <a:solidFill>
                <a:srgbClr val="FFFFFF"/>
              </a:solidFill>
              <a:latin typeface="+mj-lt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2400">
              <a:solidFill>
                <a:srgbClr val="FFFFFF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US" sz="2400">
              <a:solidFill>
                <a:srgbClr val="FFFFFF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ro-RO" sz="2400">
              <a:solidFill>
                <a:srgbClr val="FFFFFF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ro-RO" sz="2600">
                <a:solidFill>
                  <a:srgbClr val="FFFFFF"/>
                </a:solidFill>
                <a:ea typeface="Calibri"/>
                <a:cs typeface="Calibri"/>
              </a:rPr>
              <a:t>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2729076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Ecran lat</PresentationFormat>
  <Slides>21</Slides>
  <Notes>0</Notes>
  <HiddenSlides>2</HiddenSlides>
  <ScaleCrop>false</ScaleCrop>
  <HeadingPairs>
    <vt:vector size="4" baseType="variant">
      <vt:variant>
        <vt:lpstr>Temă</vt:lpstr>
      </vt:variant>
      <vt:variant>
        <vt:i4>1</vt:i4>
      </vt:variant>
      <vt:variant>
        <vt:lpstr>Titluri diapozitive</vt:lpstr>
      </vt:variant>
      <vt:variant>
        <vt:i4>21</vt:i4>
      </vt:variant>
    </vt:vector>
  </HeadingPairs>
  <TitlesOfParts>
    <vt:vector size="22" baseType="lpstr">
      <vt:lpstr>Temă Office</vt:lpstr>
      <vt:lpstr>L'avenir de l'humanité-une vision scientifique risquée?</vt:lpstr>
      <vt:lpstr>Les catastrophes naturelles, les causes et les effets sur la planète.</vt:lpstr>
      <vt:lpstr>Le plan</vt:lpstr>
      <vt:lpstr>1. Présentation générale des catastrophes naturelles</vt:lpstr>
      <vt:lpstr>2. Les catastrophes naturelles La sécheresse</vt:lpstr>
      <vt:lpstr>Les effets</vt:lpstr>
      <vt:lpstr>Les precautions</vt:lpstr>
      <vt:lpstr>Évolution de la sécheresse</vt:lpstr>
      <vt:lpstr>La fonte des glaciers</vt:lpstr>
      <vt:lpstr>Les technologies pour prévenir la fonte des glaciers</vt:lpstr>
      <vt:lpstr>Répartition géographique</vt:lpstr>
      <vt:lpstr>Prezentare PowerPoint</vt:lpstr>
      <vt:lpstr>La chute d'un astéroïde</vt:lpstr>
      <vt:lpstr>Prezentare PowerPoint</vt:lpstr>
      <vt:lpstr>Les technologies de prevenir la chute d'un astéroïde</vt:lpstr>
      <vt:lpstr>Les éruptions volcaniques</vt:lpstr>
      <vt:lpstr>Prezentare PowerPoint</vt:lpstr>
      <vt:lpstr>Prezentare PowerPoint</vt:lpstr>
      <vt:lpstr>Les technologies pour prévenir les éruptions volcaniques 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/>
  <cp:lastModifiedBy>Francisca Vasilescu</cp:lastModifiedBy>
  <cp:revision>1</cp:revision>
  <dcterms:created xsi:type="dcterms:W3CDTF">2022-03-17T15:34:52Z</dcterms:created>
  <dcterms:modified xsi:type="dcterms:W3CDTF">2022-05-24T14:06:50Z</dcterms:modified>
</cp:coreProperties>
</file>